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3" r:id="rId4"/>
    <p:sldId id="264" r:id="rId5"/>
    <p:sldId id="261" r:id="rId6"/>
    <p:sldId id="267" r:id="rId7"/>
    <p:sldId id="269" r:id="rId8"/>
    <p:sldId id="270" r:id="rId9"/>
    <p:sldId id="271" r:id="rId10"/>
    <p:sldId id="273" r:id="rId11"/>
    <p:sldId id="274" r:id="rId12"/>
    <p:sldId id="275" r:id="rId13"/>
    <p:sldId id="276" r:id="rId14"/>
    <p:sldId id="272"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84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BDD7C5D6-4714-421E-B7F9-B4D376FE25CE}"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C42861-7B68-47CD-AD4C-11FD20412CAB}" type="slidenum">
              <a:rPr lang="en-IN" smtClean="0"/>
              <a:t>‹#›</a:t>
            </a:fld>
            <a:endParaRPr lang="en-IN"/>
          </a:p>
        </p:txBody>
      </p:sp>
    </p:spTree>
    <p:extLst>
      <p:ext uri="{BB962C8B-B14F-4D97-AF65-F5344CB8AC3E}">
        <p14:creationId xmlns:p14="http://schemas.microsoft.com/office/powerpoint/2010/main" val="3669761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DD7C5D6-4714-421E-B7F9-B4D376FE25CE}"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C42861-7B68-47CD-AD4C-11FD20412CAB}" type="slidenum">
              <a:rPr lang="en-IN" smtClean="0"/>
              <a:t>‹#›</a:t>
            </a:fld>
            <a:endParaRPr lang="en-IN"/>
          </a:p>
        </p:txBody>
      </p:sp>
    </p:spTree>
    <p:extLst>
      <p:ext uri="{BB962C8B-B14F-4D97-AF65-F5344CB8AC3E}">
        <p14:creationId xmlns:p14="http://schemas.microsoft.com/office/powerpoint/2010/main" val="1612780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DD7C5D6-4714-421E-B7F9-B4D376FE25CE}"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C42861-7B68-47CD-AD4C-11FD20412CAB}" type="slidenum">
              <a:rPr lang="en-IN" smtClean="0"/>
              <a:t>‹#›</a:t>
            </a:fld>
            <a:endParaRPr lang="en-IN"/>
          </a:p>
        </p:txBody>
      </p:sp>
    </p:spTree>
    <p:extLst>
      <p:ext uri="{BB962C8B-B14F-4D97-AF65-F5344CB8AC3E}">
        <p14:creationId xmlns:p14="http://schemas.microsoft.com/office/powerpoint/2010/main" val="923688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DD7C5D6-4714-421E-B7F9-B4D376FE25CE}"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C42861-7B68-47CD-AD4C-11FD20412CAB}" type="slidenum">
              <a:rPr lang="en-IN" smtClean="0"/>
              <a:t>‹#›</a:t>
            </a:fld>
            <a:endParaRPr lang="en-IN"/>
          </a:p>
        </p:txBody>
      </p:sp>
    </p:spTree>
    <p:extLst>
      <p:ext uri="{BB962C8B-B14F-4D97-AF65-F5344CB8AC3E}">
        <p14:creationId xmlns:p14="http://schemas.microsoft.com/office/powerpoint/2010/main" val="2904354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DD7C5D6-4714-421E-B7F9-B4D376FE25CE}" type="datetimeFigureOut">
              <a:rPr lang="en-IN" smtClean="0"/>
              <a:t>25-09-2021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C42861-7B68-47CD-AD4C-11FD20412CAB}" type="slidenum">
              <a:rPr lang="en-IN" smtClean="0"/>
              <a:t>‹#›</a:t>
            </a:fld>
            <a:endParaRPr lang="en-IN"/>
          </a:p>
        </p:txBody>
      </p:sp>
    </p:spTree>
    <p:extLst>
      <p:ext uri="{BB962C8B-B14F-4D97-AF65-F5344CB8AC3E}">
        <p14:creationId xmlns:p14="http://schemas.microsoft.com/office/powerpoint/2010/main" val="1800203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BDD7C5D6-4714-421E-B7F9-B4D376FE25CE}"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C42861-7B68-47CD-AD4C-11FD20412CAB}" type="slidenum">
              <a:rPr lang="en-IN" smtClean="0"/>
              <a:t>‹#›</a:t>
            </a:fld>
            <a:endParaRPr lang="en-IN"/>
          </a:p>
        </p:txBody>
      </p:sp>
    </p:spTree>
    <p:extLst>
      <p:ext uri="{BB962C8B-B14F-4D97-AF65-F5344CB8AC3E}">
        <p14:creationId xmlns:p14="http://schemas.microsoft.com/office/powerpoint/2010/main" val="1261557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BDD7C5D6-4714-421E-B7F9-B4D376FE25CE}" type="datetimeFigureOut">
              <a:rPr lang="en-IN" smtClean="0"/>
              <a:t>25-09-2021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8C42861-7B68-47CD-AD4C-11FD20412CAB}" type="slidenum">
              <a:rPr lang="en-IN" smtClean="0"/>
              <a:t>‹#›</a:t>
            </a:fld>
            <a:endParaRPr lang="en-IN"/>
          </a:p>
        </p:txBody>
      </p:sp>
    </p:spTree>
    <p:extLst>
      <p:ext uri="{BB962C8B-B14F-4D97-AF65-F5344CB8AC3E}">
        <p14:creationId xmlns:p14="http://schemas.microsoft.com/office/powerpoint/2010/main" val="3412916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BDD7C5D6-4714-421E-B7F9-B4D376FE25CE}" type="datetimeFigureOut">
              <a:rPr lang="en-IN" smtClean="0"/>
              <a:t>25-09-2021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8C42861-7B68-47CD-AD4C-11FD20412CAB}" type="slidenum">
              <a:rPr lang="en-IN" smtClean="0"/>
              <a:t>‹#›</a:t>
            </a:fld>
            <a:endParaRPr lang="en-IN"/>
          </a:p>
        </p:txBody>
      </p:sp>
    </p:spTree>
    <p:extLst>
      <p:ext uri="{BB962C8B-B14F-4D97-AF65-F5344CB8AC3E}">
        <p14:creationId xmlns:p14="http://schemas.microsoft.com/office/powerpoint/2010/main" val="3443048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D7C5D6-4714-421E-B7F9-B4D376FE25CE}" type="datetimeFigureOut">
              <a:rPr lang="en-IN" smtClean="0"/>
              <a:t>25-09-2021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8C42861-7B68-47CD-AD4C-11FD20412CAB}" type="slidenum">
              <a:rPr lang="en-IN" smtClean="0"/>
              <a:t>‹#›</a:t>
            </a:fld>
            <a:endParaRPr lang="en-IN"/>
          </a:p>
        </p:txBody>
      </p:sp>
    </p:spTree>
    <p:extLst>
      <p:ext uri="{BB962C8B-B14F-4D97-AF65-F5344CB8AC3E}">
        <p14:creationId xmlns:p14="http://schemas.microsoft.com/office/powerpoint/2010/main" val="160858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DD7C5D6-4714-421E-B7F9-B4D376FE25CE}"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C42861-7B68-47CD-AD4C-11FD20412CAB}" type="slidenum">
              <a:rPr lang="en-IN" smtClean="0"/>
              <a:t>‹#›</a:t>
            </a:fld>
            <a:endParaRPr lang="en-IN"/>
          </a:p>
        </p:txBody>
      </p:sp>
    </p:spTree>
    <p:extLst>
      <p:ext uri="{BB962C8B-B14F-4D97-AF65-F5344CB8AC3E}">
        <p14:creationId xmlns:p14="http://schemas.microsoft.com/office/powerpoint/2010/main" val="1506851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DD7C5D6-4714-421E-B7F9-B4D376FE25CE}" type="datetimeFigureOut">
              <a:rPr lang="en-IN" smtClean="0"/>
              <a:t>25-09-2021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C42861-7B68-47CD-AD4C-11FD20412CAB}" type="slidenum">
              <a:rPr lang="en-IN" smtClean="0"/>
              <a:t>‹#›</a:t>
            </a:fld>
            <a:endParaRPr lang="en-IN"/>
          </a:p>
        </p:txBody>
      </p:sp>
    </p:spTree>
    <p:extLst>
      <p:ext uri="{BB962C8B-B14F-4D97-AF65-F5344CB8AC3E}">
        <p14:creationId xmlns:p14="http://schemas.microsoft.com/office/powerpoint/2010/main" val="2106287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D7C5D6-4714-421E-B7F9-B4D376FE25CE}" type="datetimeFigureOut">
              <a:rPr lang="en-IN" smtClean="0"/>
              <a:t>25-09-2021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C42861-7B68-47CD-AD4C-11FD20412CAB}" type="slidenum">
              <a:rPr lang="en-IN" smtClean="0"/>
              <a:t>‹#›</a:t>
            </a:fld>
            <a:endParaRPr lang="en-IN"/>
          </a:p>
        </p:txBody>
      </p:sp>
    </p:spTree>
    <p:extLst>
      <p:ext uri="{BB962C8B-B14F-4D97-AF65-F5344CB8AC3E}">
        <p14:creationId xmlns:p14="http://schemas.microsoft.com/office/powerpoint/2010/main" val="2054430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jpg"/><Relationship Id="rId7" Type="http://schemas.microsoft.com/office/2007/relationships/hdphoto" Target="../media/hdphoto2.wdp"/><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24.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2.bp.blogspot.com/-HMWIttDZR_s/VZqyaF9Yc-I/AAAAAAAAA9o/5Loo9s-pONU/s1600/1.png" TargetMode="Externa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g"/><Relationship Id="rId7" Type="http://schemas.openxmlformats.org/officeDocument/2006/relationships/image" Target="../media/image25.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2.bp.blogspot.com/-HMWIttDZR_s/VZqyaF9Yc-I/AAAAAAAAA9o/5Loo9s-pONU/s1600/1.png" TargetMode="Externa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g"/><Relationship Id="rId7" Type="http://schemas.openxmlformats.org/officeDocument/2006/relationships/image" Target="../media/image26.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2.bp.blogspot.com/-HMWIttDZR_s/VZqyaF9Yc-I/AAAAAAAAA9o/5Loo9s-pONU/s1600/1.png" TargetMode="Externa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g"/><Relationship Id="rId7" Type="http://schemas.openxmlformats.org/officeDocument/2006/relationships/image" Target="../media/image27.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2.bp.blogspot.com/-HMWIttDZR_s/VZqyaF9Yc-I/AAAAAAAAA9o/5Loo9s-pONU/s1600/1.png" TargetMode="Externa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7" Type="http://schemas.microsoft.com/office/2007/relationships/hdphoto" Target="../media/hdphoto5.wdp"/><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28.png"/><Relationship Id="rId5" Type="http://schemas.microsoft.com/office/2007/relationships/hdphoto" Target="../media/hdphoto4.wdp"/><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hyperlink" Target="https://2.bp.blogspot.com/-HMWIttDZR_s/VZqyaF9Yc-I/AAAAAAAAA9o/5Loo9s-pONU/s1600/1.png" TargetMode="External"/><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jpe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hyperlink" Target="https://2.bp.blogspot.com/-HMWIttDZR_s/VZqyaF9Yc-I/AAAAAAAAA9o/5Loo9s-pONU/s1600/1.png" TargetMode="External"/><Relationship Id="rId5" Type="http://schemas.openxmlformats.org/officeDocument/2006/relationships/image" Target="../media/image15.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2.bp.blogspot.com/-HMWIttDZR_s/VZqyaF9Yc-I/AAAAAAAAA9o/5Loo9s-pONU/s1600/1.png" TargetMode="Externa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jp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2.bp.blogspot.com/-HMWIttDZR_s/VZqyaF9Yc-I/AAAAAAAAA9o/5Loo9s-pONU/s1600/1.png" TargetMode="External"/><Relationship Id="rId10" Type="http://schemas.openxmlformats.org/officeDocument/2006/relationships/image" Target="../media/image11.jpeg"/><Relationship Id="rId4" Type="http://schemas.openxmlformats.org/officeDocument/2006/relationships/image" Target="../media/image7.jpe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jpg"/><Relationship Id="rId7" Type="http://schemas.openxmlformats.org/officeDocument/2006/relationships/image" Target="../media/image18.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2.bp.blogspot.com/-HMWIttDZR_s/VZqyaF9Yc-I/AAAAAAAAA9o/5Loo9s-pONU/s1600/1.png" TargetMode="External"/><Relationship Id="rId10" Type="http://schemas.openxmlformats.org/officeDocument/2006/relationships/image" Target="../media/image11.jpeg"/><Relationship Id="rId4" Type="http://schemas.openxmlformats.org/officeDocument/2006/relationships/image" Target="../media/image7.jpe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6.jpg"/><Relationship Id="rId7" Type="http://schemas.openxmlformats.org/officeDocument/2006/relationships/image" Target="../media/image22.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2.bp.blogspot.com/-HMWIttDZR_s/VZqyaF9Yc-I/AAAAAAAAA9o/5Loo9s-pONU/s1600/1.png" TargetMode="External"/><Relationship Id="rId4" Type="http://schemas.openxmlformats.org/officeDocument/2006/relationships/image" Target="../media/image7.jpeg"/><Relationship Id="rId9"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02" y="-96982"/>
            <a:ext cx="12191999" cy="6954982"/>
          </a:xfrm>
          <a:prstGeom prst="rect">
            <a:avLst/>
          </a:prstGeom>
        </p:spPr>
      </p:pic>
      <p:sp>
        <p:nvSpPr>
          <p:cNvPr id="5" name="Rectangle 4"/>
          <p:cNvSpPr/>
          <p:nvPr/>
        </p:nvSpPr>
        <p:spPr>
          <a:xfrm>
            <a:off x="-57902" y="1995055"/>
            <a:ext cx="6181611" cy="2119745"/>
          </a:xfrm>
          <a:prstGeom prst="rect">
            <a:avLst/>
          </a:prstGeom>
          <a:ln/>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sp3d extrusionH="57150">
              <a:bevelT w="38100" h="38100"/>
            </a:sp3d>
          </a:bodyPr>
          <a:lstStyle/>
          <a:p>
            <a:pPr algn="ctr"/>
            <a:r>
              <a:rPr lang="en-IN" sz="4400" b="1" dirty="0" smtClean="0">
                <a:ln/>
                <a:solidFill>
                  <a:schemeClr val="accent6">
                    <a:lumMod val="75000"/>
                  </a:schemeClr>
                </a:solidFill>
                <a:latin typeface="Bell MT" panose="02020503060305020303" pitchFamily="18" charset="0"/>
                <a:cs typeface="Times New Roman" panose="02020603050405020304" pitchFamily="18" charset="0"/>
              </a:rPr>
              <a:t>Interest Calculations </a:t>
            </a:r>
            <a:endParaRPr lang="en-IN" sz="4400" dirty="0">
              <a:solidFill>
                <a:schemeClr val="accent6">
                  <a:lumMod val="75000"/>
                </a:schemeClr>
              </a:solidFill>
              <a:latin typeface="Bell MT" panose="02020503060305020303"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3773" y="4367645"/>
            <a:ext cx="2376054" cy="2376054"/>
          </a:xfrm>
          <a:prstGeom prst="rect">
            <a:avLst/>
          </a:prstGeom>
          <a:ln>
            <a:noFill/>
          </a:ln>
          <a:effectLst>
            <a:softEdge rad="112500"/>
          </a:effectLst>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backgroundRemoval t="0" b="100000" l="9804" r="100000"/>
                    </a14:imgEffect>
                  </a14:imgLayer>
                </a14:imgProps>
              </a:ext>
              <a:ext uri="{28A0092B-C50C-407E-A947-70E740481C1C}">
                <a14:useLocalDpi xmlns:a14="http://schemas.microsoft.com/office/drawing/2010/main" val="0"/>
              </a:ext>
            </a:extLst>
          </a:blip>
          <a:stretch>
            <a:fillRect/>
          </a:stretch>
        </p:blipFill>
        <p:spPr>
          <a:xfrm>
            <a:off x="9386888" y="5685578"/>
            <a:ext cx="1362732" cy="1058121"/>
          </a:xfrm>
          <a:prstGeom prst="rect">
            <a:avLst/>
          </a:prstGeom>
        </p:spPr>
      </p:pic>
      <p:pic>
        <p:nvPicPr>
          <p:cNvPr id="9" name="Picture 8"/>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228941" y="2871788"/>
            <a:ext cx="2116595" cy="1828800"/>
          </a:xfrm>
          <a:prstGeom prst="rect">
            <a:avLst/>
          </a:prstGeom>
          <a:ln>
            <a:noFill/>
          </a:ln>
          <a:effectLst>
            <a:softEdge rad="112500"/>
          </a:effectLst>
        </p:spPr>
      </p:pic>
      <p:pic>
        <p:nvPicPr>
          <p:cNvPr id="10" name="Picture 9"/>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21814" y="1557337"/>
            <a:ext cx="1497589" cy="1497589"/>
          </a:xfrm>
          <a:prstGeom prst="rect">
            <a:avLst/>
          </a:prstGeom>
        </p:spPr>
      </p:pic>
    </p:spTree>
    <p:extLst>
      <p:ext uri="{BB962C8B-B14F-4D97-AF65-F5344CB8AC3E}">
        <p14:creationId xmlns:p14="http://schemas.microsoft.com/office/powerpoint/2010/main" val="17721311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535194" y="778018"/>
            <a:ext cx="5566060" cy="5749637"/>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r>
              <a:rPr lang="en-US" sz="2000" dirty="0">
                <a:latin typeface="Times New Roman" panose="02020603050405020304" pitchFamily="18" charset="0"/>
                <a:cs typeface="Times New Roman" panose="02020603050405020304" pitchFamily="18" charset="0"/>
              </a:rPr>
              <a:t>Compound Interest is the interest calculated on the initial principal and the accumulated interest of previous periods of a deposit or loan. In easy words, it can be said as </a:t>
            </a:r>
            <a:r>
              <a:rPr lang="en-US" sz="2000" b="1" dirty="0">
                <a:latin typeface="Times New Roman" panose="02020603050405020304" pitchFamily="18" charset="0"/>
                <a:cs typeface="Times New Roman" panose="02020603050405020304" pitchFamily="18" charset="0"/>
              </a:rPr>
              <a:t>"interest on interest"</a:t>
            </a:r>
            <a:r>
              <a:rPr lang="en-US" sz="2000" dirty="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639" y="0"/>
            <a:ext cx="13101639" cy="8245478"/>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498763" y="68798"/>
            <a:ext cx="12690763" cy="6715125"/>
          </a:xfrm>
          <a:prstGeom prst="rect">
            <a:avLst/>
          </a:prstGeom>
          <a:blipFill>
            <a:blip r:embed="rId4"/>
            <a:tile tx="0" ty="0" sx="100000" sy="100000" flip="none" algn="tl"/>
          </a:blipFill>
          <a:effectLst>
            <a:outerShdw blurRad="50800" dist="38100" dir="2700000" algn="tl" rotWithShape="0">
              <a:prstClr val="black">
                <a:alpha val="40000"/>
              </a:prstClr>
            </a:outerShdw>
          </a:effectLst>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13" name="Rectangle 1"/>
          <p:cNvSpPr>
            <a:spLocks noChangeArrowheads="1"/>
          </p:cNvSpPr>
          <p:nvPr/>
        </p:nvSpPr>
        <p:spPr bwMode="auto">
          <a:xfrm>
            <a:off x="65804" y="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15870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rPr>
              <a:t>A = P + S.I</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hlinkClick r:id="rId5"/>
              </a:rPr>
              <a:t>  </a:t>
            </a:r>
            <a:endParaRPr kumimoji="0" lang="en-US" altLang="en-US" sz="7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200" b="0" i="0" u="none" strike="noStrike" cap="none" normalizeH="0" baseline="0" dirty="0" smtClean="0">
                <a:ln>
                  <a:noFill/>
                </a:ln>
                <a:solidFill>
                  <a:schemeClr val="tx1"/>
                </a:solidFill>
                <a:effectLst/>
                <a:latin typeface="Georgia" panose="02040502050405020303" pitchFamily="18" charset="0"/>
              </a:rPr>
              <a:t/>
            </a:r>
            <a:br>
              <a:rPr kumimoji="0" lang="en-US" altLang="en-US" sz="7200" b="0" i="0" u="none" strike="noStrike" cap="none" normalizeH="0" baseline="0" dirty="0" smtClean="0">
                <a:ln>
                  <a:noFill/>
                </a:ln>
                <a:solidFill>
                  <a:schemeClr val="tx1"/>
                </a:solidFill>
                <a:effectLst/>
                <a:latin typeface="Georgia" panose="02040502050405020303" pitchFamily="18" charset="0"/>
              </a:rPr>
            </a:br>
            <a:endParaRPr kumimoji="0" lang="en-US" altLang="en-US" sz="7200" b="0" i="0" u="none" strike="noStrike" cap="none" normalizeH="0" baseline="0" dirty="0" smtClean="0">
              <a:ln>
                <a:noFill/>
              </a:ln>
              <a:solidFill>
                <a:schemeClr val="tx1"/>
              </a:solidFill>
              <a:effectLst/>
              <a:latin typeface="Georgia" panose="02040502050405020303" pitchFamily="18" charset="0"/>
            </a:endParaRP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09607" y="5215665"/>
            <a:ext cx="2210810" cy="2064325"/>
          </a:xfrm>
          <a:prstGeom prst="rect">
            <a:avLst/>
          </a:prstGeom>
        </p:spPr>
      </p:pic>
      <p:sp>
        <p:nvSpPr>
          <p:cNvPr id="6" name="TextBox 5"/>
          <p:cNvSpPr txBox="1"/>
          <p:nvPr/>
        </p:nvSpPr>
        <p:spPr>
          <a:xfrm>
            <a:off x="401203" y="229170"/>
            <a:ext cx="11347452" cy="156966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400" dirty="0">
                <a:latin typeface="Times New Roman" panose="02020603050405020304" pitchFamily="18" charset="0"/>
                <a:cs typeface="Times New Roman" panose="02020603050405020304" pitchFamily="18" charset="0"/>
              </a:rPr>
              <a:t>Rs. 16000 was invested for three </a:t>
            </a:r>
            <a:r>
              <a:rPr lang="en-US" sz="2400" dirty="0" smtClean="0">
                <a:latin typeface="Times New Roman" panose="02020603050405020304" pitchFamily="18" charset="0"/>
                <a:cs typeface="Times New Roman" panose="02020603050405020304" pitchFamily="18" charset="0"/>
              </a:rPr>
              <a:t>years, partly </a:t>
            </a:r>
            <a:r>
              <a:rPr lang="en-US" sz="2400" dirty="0">
                <a:latin typeface="Times New Roman" panose="02020603050405020304" pitchFamily="18" charset="0"/>
                <a:cs typeface="Times New Roman" panose="02020603050405020304" pitchFamily="18" charset="0"/>
              </a:rPr>
              <a:t>in scheme A at the rate of 5% </a:t>
            </a:r>
            <a:r>
              <a:rPr lang="en-US" sz="2400" dirty="0" smtClean="0">
                <a:latin typeface="Times New Roman" panose="02020603050405020304" pitchFamily="18" charset="0"/>
                <a:cs typeface="Times New Roman" panose="02020603050405020304" pitchFamily="18" charset="0"/>
              </a:rPr>
              <a:t>simple interest </a:t>
            </a:r>
            <a:r>
              <a:rPr lang="en-US" sz="2400" dirty="0">
                <a:latin typeface="Times New Roman" panose="02020603050405020304" pitchFamily="18" charset="0"/>
                <a:cs typeface="Times New Roman" panose="02020603050405020304" pitchFamily="18" charset="0"/>
              </a:rPr>
              <a:t>per annum and partly in scheme </a:t>
            </a:r>
            <a:r>
              <a:rPr lang="en-US" sz="2400" dirty="0" smtClean="0">
                <a:latin typeface="Times New Roman" panose="02020603050405020304" pitchFamily="18" charset="0"/>
                <a:cs typeface="Times New Roman" panose="02020603050405020304" pitchFamily="18" charset="0"/>
              </a:rPr>
              <a:t>B at </a:t>
            </a:r>
            <a:r>
              <a:rPr lang="en-US" sz="2400" dirty="0">
                <a:latin typeface="Times New Roman" panose="02020603050405020304" pitchFamily="18" charset="0"/>
                <a:cs typeface="Times New Roman" panose="02020603050405020304" pitchFamily="18" charset="0"/>
              </a:rPr>
              <a:t>the rate of 8% simple interest per </a:t>
            </a:r>
            <a:r>
              <a:rPr lang="en-US" sz="2400" dirty="0" smtClean="0">
                <a:latin typeface="Times New Roman" panose="02020603050405020304" pitchFamily="18" charset="0"/>
                <a:cs typeface="Times New Roman" panose="02020603050405020304" pitchFamily="18" charset="0"/>
              </a:rPr>
              <a:t>annum. The </a:t>
            </a:r>
            <a:r>
              <a:rPr lang="en-US" sz="2400" dirty="0">
                <a:latin typeface="Times New Roman" panose="02020603050405020304" pitchFamily="18" charset="0"/>
                <a:cs typeface="Times New Roman" panose="02020603050405020304" pitchFamily="18" charset="0"/>
              </a:rPr>
              <a:t>total interest received at the end </a:t>
            </a:r>
            <a:r>
              <a:rPr lang="en-US" sz="2400" dirty="0" smtClean="0">
                <a:latin typeface="Times New Roman" panose="02020603050405020304" pitchFamily="18" charset="0"/>
                <a:cs typeface="Times New Roman" panose="02020603050405020304" pitchFamily="18" charset="0"/>
              </a:rPr>
              <a:t>was Rs</a:t>
            </a:r>
            <a:r>
              <a:rPr lang="en-US" sz="2400" dirty="0">
                <a:latin typeface="Times New Roman" panose="02020603050405020304" pitchFamily="18" charset="0"/>
                <a:cs typeface="Times New Roman" panose="02020603050405020304" pitchFamily="18" charset="0"/>
              </a:rPr>
              <a:t>. 3480. What amount of money was </a:t>
            </a:r>
            <a:r>
              <a:rPr lang="en-US" sz="2400" dirty="0" smtClean="0">
                <a:latin typeface="Times New Roman" panose="02020603050405020304" pitchFamily="18" charset="0"/>
                <a:cs typeface="Times New Roman" panose="02020603050405020304" pitchFamily="18" charset="0"/>
              </a:rPr>
              <a:t>invested in </a:t>
            </a:r>
            <a:r>
              <a:rPr lang="en-US" sz="2400" dirty="0">
                <a:latin typeface="Times New Roman" panose="02020603050405020304" pitchFamily="18" charset="0"/>
                <a:cs typeface="Times New Roman" panose="02020603050405020304" pitchFamily="18" charset="0"/>
              </a:rPr>
              <a:t>scheme A ?</a:t>
            </a:r>
            <a:endParaRPr lang="en-I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Rectangle 14"/>
              <p:cNvSpPr/>
              <p:nvPr/>
            </p:nvSpPr>
            <p:spPr>
              <a:xfrm>
                <a:off x="894134" y="1941706"/>
                <a:ext cx="6617412" cy="4762492"/>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IN" sz="2000" b="1" dirty="0" smtClean="0">
                    <a:latin typeface="Times New Roman" panose="02020603050405020304" pitchFamily="18" charset="0"/>
                    <a:cs typeface="Times New Roman" panose="02020603050405020304" pitchFamily="18" charset="0"/>
                  </a:rPr>
                  <a:t>Solution:</a:t>
                </a:r>
                <a:endParaRPr lang="en-I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Simple Interest (S.I</a:t>
                </a:r>
                <a:r>
                  <a:rPr lang="en-US" sz="2000" baseline="-25000" dirty="0" smtClean="0">
                    <a:latin typeface="Times New Roman" panose="02020603050405020304" pitchFamily="18" charset="0"/>
                    <a:cs typeface="Times New Roman" panose="02020603050405020304" pitchFamily="18" charset="0"/>
                  </a:rPr>
                  <a:t>1</a:t>
                </a:r>
                <a:r>
                  <a:rPr lang="en-US" sz="2000" dirty="0" smtClean="0">
                    <a:latin typeface="Times New Roman" panose="02020603050405020304" pitchFamily="18" charset="0"/>
                    <a:cs typeface="Times New Roman" panose="02020603050405020304" pitchFamily="18" charset="0"/>
                  </a:rPr>
                  <a:t>)=  </a:t>
                </a:r>
                <a14:m>
                  <m:oMath xmlns:m="http://schemas.openxmlformats.org/officeDocument/2006/math">
                    <m:f>
                      <m:fPr>
                        <m:ctrlPr>
                          <a:rPr lang="en-IN" sz="2000" i="1">
                            <a:latin typeface="Cambria Math" panose="02040503050406030204" pitchFamily="18" charset="0"/>
                          </a:rPr>
                        </m:ctrlPr>
                      </m:fPr>
                      <m:num>
                        <m:r>
                          <a:rPr lang="en-US" sz="2000" i="1">
                            <a:latin typeface="Cambria Math" panose="02040503050406030204" pitchFamily="18" charset="0"/>
                          </a:rPr>
                          <m:t>𝑃</m:t>
                        </m:r>
                        <m:r>
                          <a:rPr lang="en-US" sz="2000" i="1">
                            <a:latin typeface="Cambria Math" panose="02040503050406030204" pitchFamily="18" charset="0"/>
                          </a:rPr>
                          <m:t> ×</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𝑅</m:t>
                        </m:r>
                      </m:num>
                      <m:den>
                        <m:r>
                          <a:rPr lang="en-IN" sz="2000" i="1">
                            <a:latin typeface="Cambria Math" panose="02040503050406030204" pitchFamily="18" charset="0"/>
                          </a:rPr>
                          <m:t>1</m:t>
                        </m:r>
                        <m:r>
                          <a:rPr lang="en-US" sz="2000" i="1">
                            <a:latin typeface="Cambria Math" panose="02040503050406030204" pitchFamily="18" charset="0"/>
                          </a:rPr>
                          <m:t>00</m:t>
                        </m:r>
                      </m:den>
                    </m:f>
                    <m:r>
                      <a:rPr lang="en-IN" sz="2000" b="0" i="1" smtClean="0">
                        <a:latin typeface="Cambria Math" panose="02040503050406030204" pitchFamily="18" charset="0"/>
                      </a:rPr>
                      <m:t> </m:t>
                    </m:r>
                  </m:oMath>
                </a14:m>
                <a:endParaRPr lang="en-IN" sz="2000" b="0" dirty="0" smtClean="0">
                  <a:latin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S.I</a:t>
                </a:r>
                <a:r>
                  <a:rPr lang="en-US" sz="2000" baseline="-25000" dirty="0">
                    <a:latin typeface="Times New Roman" panose="02020603050405020304" pitchFamily="18" charset="0"/>
                    <a:cs typeface="Times New Roman" panose="02020603050405020304" pitchFamily="18" charset="0"/>
                  </a:rPr>
                  <a:t>1</a:t>
                </a:r>
                <a:r>
                  <a:rPr lang="en-IN" sz="2000" dirty="0" smtClean="0">
                    <a:latin typeface="Times New Roman" panose="02020603050405020304" pitchFamily="18" charset="0"/>
                    <a:cs typeface="Times New Roman" panose="02020603050405020304" pitchFamily="18" charset="0"/>
                  </a:rPr>
                  <a:t> = </a:t>
                </a:r>
                <a:r>
                  <a:rPr lang="en-US" sz="2000" dirty="0" smtClean="0">
                    <a:latin typeface="Times New Roman" panose="02020603050405020304" pitchFamily="18" charset="0"/>
                    <a:cs typeface="Times New Roman" panose="02020603050405020304" pitchFamily="18" charset="0"/>
                  </a:rPr>
                  <a:t> </a:t>
                </a:r>
                <a14:m>
                  <m:oMath xmlns:m="http://schemas.openxmlformats.org/officeDocument/2006/math">
                    <m:f>
                      <m:fPr>
                        <m:ctrlPr>
                          <a:rPr lang="en-IN" sz="2400" i="1">
                            <a:latin typeface="Cambria Math" panose="02040503050406030204" pitchFamily="18" charset="0"/>
                          </a:rPr>
                        </m:ctrlPr>
                      </m:fPr>
                      <m:num>
                        <m:r>
                          <a:rPr lang="en-IN" sz="2400" b="0" i="1" smtClean="0">
                            <a:latin typeface="Cambria Math" panose="02040503050406030204" pitchFamily="18" charset="0"/>
                          </a:rPr>
                          <m:t>𝑃</m:t>
                        </m:r>
                        <m:r>
                          <a:rPr lang="en-US" sz="2400" i="1">
                            <a:latin typeface="Cambria Math" panose="02040503050406030204" pitchFamily="18" charset="0"/>
                          </a:rPr>
                          <m:t> ×</m:t>
                        </m:r>
                        <m:r>
                          <m:rPr>
                            <m:nor/>
                          </m:rPr>
                          <a:rPr lang="en-IN" sz="2400" b="0" i="0" smtClean="0">
                            <a:latin typeface="Cambria Math" panose="02040503050406030204" pitchFamily="18" charset="0"/>
                          </a:rPr>
                          <m:t>5</m:t>
                        </m:r>
                        <m:r>
                          <a:rPr lang="en-US" sz="2400" i="1">
                            <a:latin typeface="Cambria Math" panose="02040503050406030204" pitchFamily="18" charset="0"/>
                          </a:rPr>
                          <m:t>×</m:t>
                        </m:r>
                        <m:r>
                          <a:rPr lang="en-IN" sz="2400" b="0" i="1" smtClean="0">
                            <a:latin typeface="Cambria Math" panose="02040503050406030204" pitchFamily="18" charset="0"/>
                          </a:rPr>
                          <m:t>3</m:t>
                        </m:r>
                      </m:num>
                      <m:den>
                        <m:r>
                          <a:rPr lang="en-IN" sz="2400" i="1">
                            <a:latin typeface="Cambria Math" panose="02040503050406030204" pitchFamily="18" charset="0"/>
                          </a:rPr>
                          <m:t>1</m:t>
                        </m:r>
                        <m:r>
                          <a:rPr lang="en-US" sz="2400" i="1">
                            <a:latin typeface="Cambria Math" panose="02040503050406030204" pitchFamily="18" charset="0"/>
                          </a:rPr>
                          <m:t>00</m:t>
                        </m:r>
                      </m:den>
                    </m:f>
                  </m:oMath>
                </a14:m>
                <a:endParaRPr lang="en-IN" sz="24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S.I</a:t>
                </a:r>
                <a:r>
                  <a:rPr lang="en-US" sz="2000" baseline="-25000" dirty="0" smtClean="0">
                    <a:latin typeface="Times New Roman" panose="02020603050405020304" pitchFamily="18" charset="0"/>
                    <a:cs typeface="Times New Roman" panose="02020603050405020304" pitchFamily="18" charset="0"/>
                  </a:rPr>
                  <a:t>2</a:t>
                </a:r>
                <a:r>
                  <a:rPr lang="en-IN" sz="2000" dirty="0" smtClean="0">
                    <a:latin typeface="Times New Roman" panose="02020603050405020304" pitchFamily="18" charset="0"/>
                    <a:cs typeface="Times New Roman" panose="02020603050405020304" pitchFamily="18" charset="0"/>
                  </a:rPr>
                  <a:t> = </a:t>
                </a:r>
                <a:r>
                  <a:rPr lang="en-US" sz="2000" dirty="0" smtClean="0">
                    <a:latin typeface="Times New Roman" panose="02020603050405020304" pitchFamily="18" charset="0"/>
                    <a:cs typeface="Times New Roman" panose="02020603050405020304" pitchFamily="18" charset="0"/>
                  </a:rPr>
                  <a:t> </a:t>
                </a:r>
                <a14:m>
                  <m:oMath xmlns:m="http://schemas.openxmlformats.org/officeDocument/2006/math">
                    <m:f>
                      <m:fPr>
                        <m:ctrlPr>
                          <a:rPr lang="en-IN" sz="2400" i="1">
                            <a:latin typeface="Cambria Math" panose="02040503050406030204" pitchFamily="18" charset="0"/>
                          </a:rPr>
                        </m:ctrlPr>
                      </m:fPr>
                      <m:num>
                        <m:r>
                          <a:rPr lang="en-IN" sz="2400" b="0" i="1" smtClean="0">
                            <a:latin typeface="Cambria Math" panose="02040503050406030204" pitchFamily="18" charset="0"/>
                          </a:rPr>
                          <m:t>(16000−</m:t>
                        </m:r>
                        <m:r>
                          <a:rPr lang="en-IN" sz="2400" b="0" i="1" smtClean="0">
                            <a:latin typeface="Cambria Math" panose="02040503050406030204" pitchFamily="18" charset="0"/>
                          </a:rPr>
                          <m:t>𝑃</m:t>
                        </m:r>
                        <m:r>
                          <a:rPr lang="en-IN" sz="2400" b="0" i="1" smtClean="0">
                            <a:latin typeface="Cambria Math" panose="02040503050406030204" pitchFamily="18" charset="0"/>
                          </a:rPr>
                          <m:t>)×8×3</m:t>
                        </m:r>
                      </m:num>
                      <m:den>
                        <m:r>
                          <a:rPr lang="en-IN" sz="2400" i="1">
                            <a:latin typeface="Cambria Math" panose="02040503050406030204" pitchFamily="18" charset="0"/>
                          </a:rPr>
                          <m:t>1</m:t>
                        </m:r>
                        <m:r>
                          <a:rPr lang="en-US" sz="2400" i="1">
                            <a:latin typeface="Cambria Math" panose="02040503050406030204" pitchFamily="18" charset="0"/>
                          </a:rPr>
                          <m:t>00</m:t>
                        </m:r>
                      </m:den>
                    </m:f>
                  </m:oMath>
                </a14:m>
                <a:endParaRPr lang="en-IN" sz="24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S.I</a:t>
                </a:r>
                <a:r>
                  <a:rPr lang="en-US" sz="2000" baseline="-25000" dirty="0">
                    <a:latin typeface="Times New Roman" panose="02020603050405020304" pitchFamily="18" charset="0"/>
                    <a:cs typeface="Times New Roman" panose="02020603050405020304" pitchFamily="18" charset="0"/>
                  </a:rPr>
                  <a:t>1</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S.I</a:t>
                </a:r>
                <a:r>
                  <a:rPr lang="en-US" sz="2000" baseline="-25000" dirty="0" smtClean="0">
                    <a:latin typeface="Times New Roman" panose="02020603050405020304" pitchFamily="18" charset="0"/>
                    <a:cs typeface="Times New Roman" panose="02020603050405020304" pitchFamily="18" charset="0"/>
                  </a:rPr>
                  <a:t>2</a:t>
                </a:r>
                <a:r>
                  <a:rPr lang="en-IN" sz="2000" dirty="0" smtClean="0">
                    <a:latin typeface="Times New Roman" panose="02020603050405020304" pitchFamily="18" charset="0"/>
                    <a:cs typeface="Times New Roman" panose="02020603050405020304" pitchFamily="18" charset="0"/>
                  </a:rPr>
                  <a:t>  = 3480</a:t>
                </a:r>
              </a:p>
              <a:p>
                <a:pPr/>
                <a14:m>
                  <m:oMathPara xmlns:m="http://schemas.openxmlformats.org/officeDocument/2006/math">
                    <m:oMathParaPr>
                      <m:jc m:val="centerGroup"/>
                    </m:oMathParaPr>
                    <m:oMath xmlns:m="http://schemas.openxmlformats.org/officeDocument/2006/math">
                      <m:f>
                        <m:fPr>
                          <m:ctrlPr>
                            <a:rPr lang="en-IN" sz="2000" i="1" smtClean="0">
                              <a:latin typeface="Cambria Math" panose="02040503050406030204" pitchFamily="18" charset="0"/>
                            </a:rPr>
                          </m:ctrlPr>
                        </m:fPr>
                        <m:num>
                          <m:r>
                            <a:rPr lang="en-IN" sz="2000" b="0" i="1" smtClean="0">
                              <a:latin typeface="Cambria Math" panose="02040503050406030204" pitchFamily="18" charset="0"/>
                            </a:rPr>
                            <m:t>15</m:t>
                          </m:r>
                          <m:r>
                            <a:rPr lang="en-IN" sz="2000" b="0" i="1" smtClean="0">
                              <a:latin typeface="Cambria Math" panose="02040503050406030204" pitchFamily="18" charset="0"/>
                            </a:rPr>
                            <m:t>𝑃</m:t>
                          </m:r>
                        </m:num>
                        <m:den>
                          <m:r>
                            <a:rPr lang="en-IN" sz="2000" i="1">
                              <a:latin typeface="Cambria Math" panose="02040503050406030204" pitchFamily="18" charset="0"/>
                            </a:rPr>
                            <m:t>1</m:t>
                          </m:r>
                          <m:r>
                            <a:rPr lang="en-US" sz="2000" i="1">
                              <a:latin typeface="Cambria Math" panose="02040503050406030204" pitchFamily="18" charset="0"/>
                            </a:rPr>
                            <m:t>00</m:t>
                          </m:r>
                        </m:den>
                      </m:f>
                      <m:r>
                        <a:rPr lang="en-IN" sz="2000" b="0" i="1" smtClean="0">
                          <a:latin typeface="Cambria Math" panose="02040503050406030204" pitchFamily="18" charset="0"/>
                        </a:rPr>
                        <m:t>+</m:t>
                      </m:r>
                      <m:f>
                        <m:fPr>
                          <m:ctrlPr>
                            <a:rPr lang="en-IN" sz="2000" i="1">
                              <a:latin typeface="Cambria Math" panose="02040503050406030204" pitchFamily="18" charset="0"/>
                            </a:rPr>
                          </m:ctrlPr>
                        </m:fPr>
                        <m:num>
                          <m:r>
                            <a:rPr lang="en-IN" sz="2000" i="1">
                              <a:latin typeface="Cambria Math" panose="02040503050406030204" pitchFamily="18" charset="0"/>
                            </a:rPr>
                            <m:t>3</m:t>
                          </m:r>
                          <m:r>
                            <a:rPr lang="en-IN" sz="2000" b="0" i="1" smtClean="0">
                              <a:latin typeface="Cambria Math" panose="02040503050406030204" pitchFamily="18" charset="0"/>
                            </a:rPr>
                            <m:t>84000</m:t>
                          </m:r>
                        </m:num>
                        <m:den>
                          <m:r>
                            <a:rPr lang="en-IN" sz="2000" i="1">
                              <a:latin typeface="Cambria Math" panose="02040503050406030204" pitchFamily="18" charset="0"/>
                            </a:rPr>
                            <m:t>1</m:t>
                          </m:r>
                          <m:r>
                            <a:rPr lang="en-US" sz="2000" i="1">
                              <a:latin typeface="Cambria Math" panose="02040503050406030204" pitchFamily="18" charset="0"/>
                            </a:rPr>
                            <m:t>00</m:t>
                          </m:r>
                        </m:den>
                      </m:f>
                      <m:r>
                        <a:rPr lang="en-IN" sz="2000" b="0" i="1" smtClean="0">
                          <a:latin typeface="Cambria Math" panose="02040503050406030204" pitchFamily="18" charset="0"/>
                        </a:rPr>
                        <m:t> −</m:t>
                      </m:r>
                      <m:f>
                        <m:fPr>
                          <m:ctrlPr>
                            <a:rPr lang="en-IN" sz="2000" i="1">
                              <a:latin typeface="Cambria Math" panose="02040503050406030204" pitchFamily="18" charset="0"/>
                            </a:rPr>
                          </m:ctrlPr>
                        </m:fPr>
                        <m:num>
                          <m:r>
                            <a:rPr lang="en-IN" sz="2000" b="0" i="1" smtClean="0">
                              <a:latin typeface="Cambria Math" panose="02040503050406030204" pitchFamily="18" charset="0"/>
                            </a:rPr>
                            <m:t>24</m:t>
                          </m:r>
                          <m:r>
                            <a:rPr lang="en-IN" sz="2000" b="0" i="1" smtClean="0">
                              <a:latin typeface="Cambria Math" panose="02040503050406030204" pitchFamily="18" charset="0"/>
                            </a:rPr>
                            <m:t>𝑃</m:t>
                          </m:r>
                        </m:num>
                        <m:den>
                          <m:r>
                            <a:rPr lang="en-IN" sz="2000" i="1">
                              <a:latin typeface="Cambria Math" panose="02040503050406030204" pitchFamily="18" charset="0"/>
                            </a:rPr>
                            <m:t>1</m:t>
                          </m:r>
                          <m:r>
                            <a:rPr lang="en-US" sz="2000" i="1">
                              <a:latin typeface="Cambria Math" panose="02040503050406030204" pitchFamily="18" charset="0"/>
                            </a:rPr>
                            <m:t>00</m:t>
                          </m:r>
                        </m:den>
                      </m:f>
                      <m:r>
                        <a:rPr lang="en-IN" sz="2000" b="0" i="1" smtClean="0">
                          <a:latin typeface="Cambria Math" panose="02040503050406030204" pitchFamily="18" charset="0"/>
                        </a:rPr>
                        <m:t> =3480</m:t>
                      </m:r>
                    </m:oMath>
                  </m:oMathPara>
                </a14:m>
                <a:endParaRPr lang="en-IN" sz="2000" dirty="0" smtClean="0">
                  <a:latin typeface="Times New Roman" panose="02020603050405020304" pitchFamily="18" charset="0"/>
                  <a:cs typeface="Times New Roman" panose="02020603050405020304" pitchFamily="18" charset="0"/>
                </a:endParaRPr>
              </a:p>
              <a:p>
                <a14:m>
                  <m:oMath xmlns:m="http://schemas.openxmlformats.org/officeDocument/2006/math">
                    <m:f>
                      <m:fPr>
                        <m:ctrlPr>
                          <a:rPr lang="en-IN" sz="2000" i="1">
                            <a:latin typeface="Cambria Math" panose="02040503050406030204" pitchFamily="18" charset="0"/>
                          </a:rPr>
                        </m:ctrlPr>
                      </m:fPr>
                      <m:num>
                        <m:r>
                          <a:rPr lang="en-IN" sz="2000" b="0" i="1" smtClean="0">
                            <a:latin typeface="Cambria Math" panose="02040503050406030204" pitchFamily="18" charset="0"/>
                          </a:rPr>
                          <m:t>9</m:t>
                        </m:r>
                        <m:r>
                          <a:rPr lang="en-IN" sz="2000" b="0" i="1" smtClean="0">
                            <a:latin typeface="Cambria Math" panose="02040503050406030204" pitchFamily="18" charset="0"/>
                          </a:rPr>
                          <m:t>𝑃</m:t>
                        </m:r>
                      </m:num>
                      <m:den>
                        <m:r>
                          <a:rPr lang="en-IN" sz="2000" b="0" i="1" smtClean="0">
                            <a:latin typeface="Cambria Math" panose="02040503050406030204" pitchFamily="18" charset="0"/>
                          </a:rPr>
                          <m:t> </m:t>
                        </m:r>
                        <m:r>
                          <a:rPr lang="en-IN" sz="2000" i="1">
                            <a:latin typeface="Cambria Math" panose="02040503050406030204" pitchFamily="18" charset="0"/>
                          </a:rPr>
                          <m:t>1</m:t>
                        </m:r>
                        <m:r>
                          <a:rPr lang="en-US" sz="2000" i="1">
                            <a:latin typeface="Cambria Math" panose="02040503050406030204" pitchFamily="18" charset="0"/>
                          </a:rPr>
                          <m:t>00</m:t>
                        </m:r>
                        <m:r>
                          <a:rPr lang="en-IN" sz="2000" b="0" i="1" smtClean="0">
                            <a:latin typeface="Cambria Math" panose="02040503050406030204" pitchFamily="18" charset="0"/>
                          </a:rPr>
                          <m:t> </m:t>
                        </m:r>
                      </m:den>
                    </m:f>
                  </m:oMath>
                </a14:m>
                <a:r>
                  <a:rPr lang="en-IN" sz="2000"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IN" sz="2000" i="1">
                            <a:latin typeface="Cambria Math" panose="02040503050406030204" pitchFamily="18" charset="0"/>
                          </a:rPr>
                        </m:ctrlPr>
                      </m:fPr>
                      <m:num>
                        <m:r>
                          <a:rPr lang="en-IN" sz="2000" b="0" i="1" smtClean="0">
                            <a:latin typeface="Cambria Math" panose="02040503050406030204" pitchFamily="18" charset="0"/>
                          </a:rPr>
                          <m:t>36000</m:t>
                        </m:r>
                      </m:num>
                      <m:den>
                        <m:r>
                          <a:rPr lang="en-IN" sz="2000" i="1">
                            <a:latin typeface="Cambria Math" panose="02040503050406030204" pitchFamily="18" charset="0"/>
                          </a:rPr>
                          <m:t>1</m:t>
                        </m:r>
                        <m:r>
                          <a:rPr lang="en-US" sz="2000" i="1">
                            <a:latin typeface="Cambria Math" panose="02040503050406030204" pitchFamily="18" charset="0"/>
                          </a:rPr>
                          <m:t>00</m:t>
                        </m:r>
                      </m:den>
                    </m:f>
                  </m:oMath>
                </a14:m>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894134" y="1941706"/>
                <a:ext cx="6617412" cy="4762492"/>
              </a:xfrm>
              <a:prstGeom prst="rect">
                <a:avLst/>
              </a:prstGeom>
              <a:blipFill>
                <a:blip r:embed="rId7"/>
                <a:stretch>
                  <a:fillRect l="-640" t="-635"/>
                </a:stretch>
              </a:blipFill>
            </p:spPr>
            <p:txBody>
              <a:bodyPr/>
              <a:lstStyle/>
              <a:p>
                <a:r>
                  <a:rPr lang="en-IN">
                    <a:noFill/>
                  </a:rPr>
                  <a:t> </a:t>
                </a:r>
              </a:p>
            </p:txBody>
          </p:sp>
        </mc:Fallback>
      </mc:AlternateContent>
      <p:sp>
        <p:nvSpPr>
          <p:cNvPr id="16" name="Rectangle 15"/>
          <p:cNvSpPr/>
          <p:nvPr/>
        </p:nvSpPr>
        <p:spPr>
          <a:xfrm>
            <a:off x="7922422" y="1936041"/>
            <a:ext cx="3589708" cy="4653292"/>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r>
              <a:rPr lang="en-IN" sz="2000" dirty="0" smtClean="0">
                <a:latin typeface="Cambria Math" panose="02040503050406030204" pitchFamily="18" charset="0"/>
              </a:rPr>
              <a:t>9P = 36000</a:t>
            </a:r>
          </a:p>
          <a:p>
            <a:endParaRPr lang="en-IN" sz="2000" dirty="0">
              <a:latin typeface="Cambria Math" panose="02040503050406030204" pitchFamily="18" charset="0"/>
            </a:endParaRPr>
          </a:p>
          <a:p>
            <a:r>
              <a:rPr lang="en-IN" sz="2000" dirty="0" smtClean="0">
                <a:latin typeface="Cambria Math" panose="02040503050406030204" pitchFamily="18" charset="0"/>
              </a:rPr>
              <a:t>  P = 4000</a:t>
            </a:r>
          </a:p>
          <a:p>
            <a:endParaRPr lang="en-IN" sz="2000" dirty="0">
              <a:latin typeface="Cambria Math" panose="02040503050406030204" pitchFamily="18" charset="0"/>
            </a:endParaRPr>
          </a:p>
          <a:p>
            <a:r>
              <a:rPr lang="en-IN" sz="2000" dirty="0" smtClean="0">
                <a:latin typeface="Cambria Math" panose="02040503050406030204" pitchFamily="18" charset="0"/>
              </a:rPr>
              <a:t>Answer: Rs.4000</a:t>
            </a:r>
          </a:p>
          <a:p>
            <a:r>
              <a:rPr lang="en-IN" sz="2000" dirty="0" smtClean="0">
                <a:latin typeface="Times New Roman" panose="02020603050405020304" pitchFamily="18" charset="0"/>
                <a:cs typeface="Times New Roman" panose="02020603050405020304" pitchFamily="18" charset="0"/>
              </a:rPr>
              <a:t> </a:t>
            </a: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649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xEl>
                                              <p:pRg st="10" end="10"/>
                                            </p:txEl>
                                          </p:spTgt>
                                        </p:tgtEl>
                                        <p:attrNameLst>
                                          <p:attrName>style.visibility</p:attrName>
                                        </p:attrNameLst>
                                      </p:cBhvr>
                                      <p:to>
                                        <p:strVal val="visible"/>
                                      </p:to>
                                    </p:set>
                                    <p:anim calcmode="lin" valueType="num">
                                      <p:cBhvr additive="base">
                                        <p:cTn id="13" dur="500" fill="hold"/>
                                        <p:tgtEl>
                                          <p:spTgt spid="15">
                                            <p:txEl>
                                              <p:pRg st="10" end="1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txEl>
                                              <p:pRg st="10" end="1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5">
                                            <p:txEl>
                                              <p:pRg st="11" end="11"/>
                                            </p:txEl>
                                          </p:spTgt>
                                        </p:tgtEl>
                                        <p:attrNameLst>
                                          <p:attrName>style.visibility</p:attrName>
                                        </p:attrNameLst>
                                      </p:cBhvr>
                                      <p:to>
                                        <p:strVal val="visible"/>
                                      </p:to>
                                    </p:set>
                                    <p:anim calcmode="lin" valueType="num">
                                      <p:cBhvr additive="base">
                                        <p:cTn id="17" dur="500" fill="hold"/>
                                        <p:tgtEl>
                                          <p:spTgt spid="15">
                                            <p:txEl>
                                              <p:pRg st="11" end="1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
                                            <p:txEl>
                                              <p:pRg st="13" end="13"/>
                                            </p:txEl>
                                          </p:spTgt>
                                        </p:tgtEl>
                                        <p:attrNameLst>
                                          <p:attrName>style.visibility</p:attrName>
                                        </p:attrNameLst>
                                      </p:cBhvr>
                                      <p:to>
                                        <p:strVal val="visible"/>
                                      </p:to>
                                    </p:set>
                                    <p:anim calcmode="lin" valueType="num">
                                      <p:cBhvr additive="base">
                                        <p:cTn id="23" dur="500" fill="hold"/>
                                        <p:tgtEl>
                                          <p:spTgt spid="15">
                                            <p:txEl>
                                              <p:pRg st="13" end="1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5">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5">
                                            <p:txEl>
                                              <p:pRg st="15" end="15"/>
                                            </p:txEl>
                                          </p:spTgt>
                                        </p:tgtEl>
                                        <p:attrNameLst>
                                          <p:attrName>style.visibility</p:attrName>
                                        </p:attrNameLst>
                                      </p:cBhvr>
                                      <p:to>
                                        <p:strVal val="visible"/>
                                      </p:to>
                                    </p:set>
                                    <p:anim calcmode="lin" valueType="num">
                                      <p:cBhvr additive="base">
                                        <p:cTn id="29" dur="500" fill="hold"/>
                                        <p:tgtEl>
                                          <p:spTgt spid="15">
                                            <p:txEl>
                                              <p:pRg st="15" end="1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5">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5">
                                            <p:txEl>
                                              <p:pRg st="17" end="17"/>
                                            </p:txEl>
                                          </p:spTgt>
                                        </p:tgtEl>
                                        <p:attrNameLst>
                                          <p:attrName>style.visibility</p:attrName>
                                        </p:attrNameLst>
                                      </p:cBhvr>
                                      <p:to>
                                        <p:strVal val="visible"/>
                                      </p:to>
                                    </p:set>
                                    <p:anim calcmode="lin" valueType="num">
                                      <p:cBhvr additive="base">
                                        <p:cTn id="35" dur="500" fill="hold"/>
                                        <p:tgtEl>
                                          <p:spTgt spid="15">
                                            <p:txEl>
                                              <p:pRg st="17" end="1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5">
                                            <p:txEl>
                                              <p:pRg st="18" end="18"/>
                                            </p:txEl>
                                          </p:spTgt>
                                        </p:tgtEl>
                                        <p:attrNameLst>
                                          <p:attrName>style.visibility</p:attrName>
                                        </p:attrNameLst>
                                      </p:cBhvr>
                                      <p:to>
                                        <p:strVal val="visible"/>
                                      </p:to>
                                    </p:set>
                                    <p:anim calcmode="lin" valueType="num">
                                      <p:cBhvr additive="base">
                                        <p:cTn id="41" dur="500" fill="hold"/>
                                        <p:tgtEl>
                                          <p:spTgt spid="15">
                                            <p:txEl>
                                              <p:pRg st="18" end="1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
                                            <p:txEl>
                                              <p:pRg st="18" end="1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5">
                                            <p:txEl>
                                              <p:pRg st="19" end="19"/>
                                            </p:txEl>
                                          </p:spTgt>
                                        </p:tgtEl>
                                        <p:attrNameLst>
                                          <p:attrName>style.visibility</p:attrName>
                                        </p:attrNameLst>
                                      </p:cBhvr>
                                      <p:to>
                                        <p:strVal val="visible"/>
                                      </p:to>
                                    </p:set>
                                    <p:anim calcmode="lin" valueType="num">
                                      <p:cBhvr additive="base">
                                        <p:cTn id="45" dur="500" fill="hold"/>
                                        <p:tgtEl>
                                          <p:spTgt spid="15">
                                            <p:txEl>
                                              <p:pRg st="19" end="1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19" end="19"/>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6">
                                            <p:txEl>
                                              <p:pRg st="0" end="0"/>
                                            </p:txEl>
                                          </p:spTgt>
                                        </p:tgtEl>
                                        <p:attrNameLst>
                                          <p:attrName>style.visibility</p:attrName>
                                        </p:attrNameLst>
                                      </p:cBhvr>
                                      <p:to>
                                        <p:strVal val="visible"/>
                                      </p:to>
                                    </p:set>
                                    <p:animEffect transition="in" filter="fade">
                                      <p:cBhvr>
                                        <p:cTn id="51" dur="1000"/>
                                        <p:tgtEl>
                                          <p:spTgt spid="16">
                                            <p:txEl>
                                              <p:pRg st="0" end="0"/>
                                            </p:txEl>
                                          </p:spTgt>
                                        </p:tgtEl>
                                      </p:cBhvr>
                                    </p:animEffect>
                                    <p:anim calcmode="lin" valueType="num">
                                      <p:cBhvr>
                                        <p:cTn id="52"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53"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16">
                                            <p:txEl>
                                              <p:pRg st="2" end="2"/>
                                            </p:txEl>
                                          </p:spTgt>
                                        </p:tgtEl>
                                        <p:attrNameLst>
                                          <p:attrName>style.visibility</p:attrName>
                                        </p:attrNameLst>
                                      </p:cBhvr>
                                      <p:to>
                                        <p:strVal val="visible"/>
                                      </p:to>
                                    </p:set>
                                    <p:anim calcmode="lin" valueType="num">
                                      <p:cBhvr additive="base">
                                        <p:cTn id="58"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16">
                                            <p:txEl>
                                              <p:pRg st="4" end="4"/>
                                            </p:txEl>
                                          </p:spTgt>
                                        </p:tgtEl>
                                        <p:attrNameLst>
                                          <p:attrName>style.visibility</p:attrName>
                                        </p:attrNameLst>
                                      </p:cBhvr>
                                      <p:to>
                                        <p:strVal val="visible"/>
                                      </p:to>
                                    </p:set>
                                    <p:anim calcmode="lin" valueType="num">
                                      <p:cBhvr additive="base">
                                        <p:cTn id="64"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16">
                                            <p:txEl>
                                              <p:pRg st="4" end="4"/>
                                            </p:txEl>
                                          </p:spTgt>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16">
                                            <p:txEl>
                                              <p:pRg st="5" end="5"/>
                                            </p:txEl>
                                          </p:spTgt>
                                        </p:tgtEl>
                                        <p:attrNameLst>
                                          <p:attrName>style.visibility</p:attrName>
                                        </p:attrNameLst>
                                      </p:cBhvr>
                                      <p:to>
                                        <p:strVal val="visible"/>
                                      </p:to>
                                    </p:set>
                                    <p:anim calcmode="lin" valueType="num">
                                      <p:cBhvr additive="base">
                                        <p:cTn id="68"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1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535194" y="778018"/>
            <a:ext cx="5566060" cy="5749637"/>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r>
              <a:rPr lang="en-US" sz="2000" dirty="0">
                <a:latin typeface="Times New Roman" panose="02020603050405020304" pitchFamily="18" charset="0"/>
                <a:cs typeface="Times New Roman" panose="02020603050405020304" pitchFamily="18" charset="0"/>
              </a:rPr>
              <a:t>Compound Interest is the interest calculated on the initial principal and the accumulated interest of previous periods of a deposit or loan. In easy words, it can be said as </a:t>
            </a:r>
            <a:r>
              <a:rPr lang="en-US" sz="2000" b="1" dirty="0">
                <a:latin typeface="Times New Roman" panose="02020603050405020304" pitchFamily="18" charset="0"/>
                <a:cs typeface="Times New Roman" panose="02020603050405020304" pitchFamily="18" charset="0"/>
              </a:rPr>
              <a:t>"interest on interest"</a:t>
            </a:r>
            <a:r>
              <a:rPr lang="en-US" sz="2000" dirty="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639" y="0"/>
            <a:ext cx="13101639" cy="8245478"/>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704202" y="142875"/>
            <a:ext cx="12690763" cy="6715125"/>
          </a:xfrm>
          <a:prstGeom prst="rect">
            <a:avLst/>
          </a:prstGeom>
          <a:blipFill>
            <a:blip r:embed="rId4"/>
            <a:tile tx="0" ty="0" sx="100000" sy="100000" flip="none" algn="tl"/>
          </a:blipFill>
          <a:effectLst>
            <a:outerShdw blurRad="50800" dist="38100" dir="2700000" algn="tl" rotWithShape="0">
              <a:prstClr val="black">
                <a:alpha val="40000"/>
              </a:prstClr>
            </a:outerShdw>
          </a:effectLst>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13" name="Rectangle 1"/>
          <p:cNvSpPr>
            <a:spLocks noChangeArrowheads="1"/>
          </p:cNvSpPr>
          <p:nvPr/>
        </p:nvSpPr>
        <p:spPr bwMode="auto">
          <a:xfrm>
            <a:off x="65804" y="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15870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rPr>
              <a:t>A = P + S.I</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hlinkClick r:id="rId5"/>
              </a:rPr>
              <a:t>  </a:t>
            </a:r>
            <a:endParaRPr kumimoji="0" lang="en-US" altLang="en-US" sz="7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200" b="0" i="0" u="none" strike="noStrike" cap="none" normalizeH="0" baseline="0" dirty="0" smtClean="0">
                <a:ln>
                  <a:noFill/>
                </a:ln>
                <a:solidFill>
                  <a:schemeClr val="tx1"/>
                </a:solidFill>
                <a:effectLst/>
                <a:latin typeface="Georgia" panose="02040502050405020303" pitchFamily="18" charset="0"/>
              </a:rPr>
              <a:t/>
            </a:r>
            <a:br>
              <a:rPr kumimoji="0" lang="en-US" altLang="en-US" sz="7200" b="0" i="0" u="none" strike="noStrike" cap="none" normalizeH="0" baseline="0" dirty="0" smtClean="0">
                <a:ln>
                  <a:noFill/>
                </a:ln>
                <a:solidFill>
                  <a:schemeClr val="tx1"/>
                </a:solidFill>
                <a:effectLst/>
                <a:latin typeface="Georgia" panose="02040502050405020303" pitchFamily="18" charset="0"/>
              </a:rPr>
            </a:br>
            <a:endParaRPr kumimoji="0" lang="en-US" altLang="en-US" sz="7200" b="0" i="0" u="none" strike="noStrike" cap="none" normalizeH="0" baseline="0" dirty="0" smtClean="0">
              <a:ln>
                <a:noFill/>
              </a:ln>
              <a:solidFill>
                <a:schemeClr val="tx1"/>
              </a:solidFill>
              <a:effectLst/>
              <a:latin typeface="Georgia" panose="02040502050405020303" pitchFamily="18" charset="0"/>
            </a:endParaRP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09607" y="5215665"/>
            <a:ext cx="2210810" cy="2064325"/>
          </a:xfrm>
          <a:prstGeom prst="rect">
            <a:avLst/>
          </a:prstGeom>
        </p:spPr>
      </p:pic>
      <p:sp>
        <p:nvSpPr>
          <p:cNvPr id="6" name="TextBox 5"/>
          <p:cNvSpPr txBox="1"/>
          <p:nvPr/>
        </p:nvSpPr>
        <p:spPr>
          <a:xfrm>
            <a:off x="581891" y="229170"/>
            <a:ext cx="11166764" cy="83099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400" dirty="0">
                <a:latin typeface="Times New Roman" panose="02020603050405020304" pitchFamily="18" charset="0"/>
                <a:cs typeface="Times New Roman" panose="02020603050405020304" pitchFamily="18" charset="0"/>
              </a:rPr>
              <a:t>Find the amount obtained by investing </a:t>
            </a:r>
            <a:r>
              <a:rPr lang="en-US" sz="2400" dirty="0" smtClean="0">
                <a:latin typeface="Times New Roman" panose="02020603050405020304" pitchFamily="18" charset="0"/>
                <a:cs typeface="Times New Roman" panose="02020603050405020304" pitchFamily="18" charset="0"/>
              </a:rPr>
              <a:t>Rs.20,000 </a:t>
            </a:r>
            <a:r>
              <a:rPr lang="en-US" sz="2400" dirty="0">
                <a:latin typeface="Times New Roman" panose="02020603050405020304" pitchFamily="18" charset="0"/>
                <a:cs typeface="Times New Roman" panose="02020603050405020304" pitchFamily="18" charset="0"/>
              </a:rPr>
              <a:t>at 10% p.a. compound interest for</a:t>
            </a:r>
          </a:p>
          <a:p>
            <a:r>
              <a:rPr lang="en-US" sz="2400" dirty="0">
                <a:latin typeface="Times New Roman" panose="02020603050405020304" pitchFamily="18" charset="0"/>
                <a:cs typeface="Times New Roman" panose="02020603050405020304" pitchFamily="18" charset="0"/>
              </a:rPr>
              <a:t>two years, compounded annually?</a:t>
            </a:r>
            <a:endParaRPr lang="en-I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Rectangle 14"/>
              <p:cNvSpPr/>
              <p:nvPr/>
            </p:nvSpPr>
            <p:spPr>
              <a:xfrm>
                <a:off x="1227836" y="1691066"/>
                <a:ext cx="3971826" cy="4905367"/>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IN" sz="2000" b="1" dirty="0" smtClean="0">
                    <a:latin typeface="Times New Roman" panose="02020603050405020304" pitchFamily="18" charset="0"/>
                    <a:cs typeface="Times New Roman" panose="02020603050405020304" pitchFamily="18" charset="0"/>
                  </a:rPr>
                  <a:t>Solution:</a:t>
                </a:r>
                <a:endParaRPr lang="en-I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Amount </a:t>
                </a:r>
                <a14:m>
                  <m:oMath xmlns:m="http://schemas.openxmlformats.org/officeDocument/2006/math">
                    <m:r>
                      <a:rPr lang="en-IN" sz="2000" i="1">
                        <a:latin typeface="Cambria Math" panose="02040503050406030204" pitchFamily="18" charset="0"/>
                      </a:rPr>
                      <m:t>=</m:t>
                    </m:r>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1+</m:t>
                        </m:r>
                        <m:f>
                          <m:fPr>
                            <m:ctrlPr>
                              <a:rPr lang="en-IN" sz="2000" i="1">
                                <a:latin typeface="Cambria Math" panose="02040503050406030204" pitchFamily="18" charset="0"/>
                              </a:rPr>
                            </m:ctrlPr>
                          </m:fPr>
                          <m:num>
                            <m:r>
                              <a:rPr lang="en-US" sz="2000" i="1">
                                <a:latin typeface="Cambria Math" panose="02040503050406030204" pitchFamily="18" charset="0"/>
                              </a:rPr>
                              <m:t>𝑅</m:t>
                            </m:r>
                          </m:num>
                          <m:den>
                            <m:r>
                              <a:rPr lang="en-IN" sz="2000" i="1">
                                <a:latin typeface="Cambria Math" panose="02040503050406030204" pitchFamily="18" charset="0"/>
                              </a:rPr>
                              <m:t>1</m:t>
                            </m:r>
                            <m:r>
                              <a:rPr lang="en-US" sz="2000" i="1">
                                <a:latin typeface="Cambria Math" panose="02040503050406030204" pitchFamily="18" charset="0"/>
                              </a:rPr>
                              <m:t>00</m:t>
                            </m:r>
                          </m:den>
                        </m:f>
                        <m:r>
                          <a:rPr lang="en-US" sz="2000" i="1">
                            <a:latin typeface="Cambria Math" panose="02040503050406030204" pitchFamily="18" charset="0"/>
                          </a:rPr>
                          <m:t> </m:t>
                        </m:r>
                      </m:e>
                    </m:d>
                    <m:r>
                      <a:rPr lang="en-US" sz="2000" i="1" baseline="90000">
                        <a:latin typeface="Cambria Math" panose="02040503050406030204" pitchFamily="18" charset="0"/>
                      </a:rPr>
                      <m:t>𝑛</m:t>
                    </m:r>
                  </m:oMath>
                </a14:m>
                <a:r>
                  <a:rPr lang="en-IN" sz="2000" baseline="90000" dirty="0">
                    <a:latin typeface="Times New Roman" panose="02020603050405020304" pitchFamily="18" charset="0"/>
                    <a:cs typeface="Times New Roman" panose="02020603050405020304" pitchFamily="18" charset="0"/>
                  </a:rPr>
                  <a:t> </a:t>
                </a:r>
                <a:endParaRPr lang="en-IN" sz="2000" dirty="0" smtClean="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14:m>
                  <m:oMath xmlns:m="http://schemas.openxmlformats.org/officeDocument/2006/math">
                    <m:r>
                      <a:rPr lang="en-IN" sz="2000" i="1">
                        <a:latin typeface="Cambria Math" panose="02040503050406030204" pitchFamily="18" charset="0"/>
                      </a:rPr>
                      <m:t>=</m:t>
                    </m:r>
                    <m:r>
                      <a:rPr lang="en-IN" sz="2000" b="0" i="1" smtClean="0">
                        <a:latin typeface="Cambria Math" panose="02040503050406030204" pitchFamily="18" charset="0"/>
                      </a:rPr>
                      <m:t>20000</m:t>
                    </m:r>
                    <m:d>
                      <m:dPr>
                        <m:ctrlPr>
                          <a:rPr lang="en-US" sz="2000" i="1">
                            <a:latin typeface="Cambria Math" panose="02040503050406030204" pitchFamily="18" charset="0"/>
                          </a:rPr>
                        </m:ctrlPr>
                      </m:dPr>
                      <m:e>
                        <m:r>
                          <a:rPr lang="en-US" sz="2000" i="1">
                            <a:latin typeface="Cambria Math" panose="02040503050406030204" pitchFamily="18" charset="0"/>
                          </a:rPr>
                          <m:t>1+</m:t>
                        </m:r>
                        <m:f>
                          <m:fPr>
                            <m:ctrlPr>
                              <a:rPr lang="en-IN" sz="2000" i="1" smtClean="0">
                                <a:latin typeface="Cambria Math" panose="02040503050406030204" pitchFamily="18" charset="0"/>
                              </a:rPr>
                            </m:ctrlPr>
                          </m:fPr>
                          <m:num>
                            <m:r>
                              <a:rPr lang="en-IN" sz="2000" b="0" i="1" smtClean="0">
                                <a:latin typeface="Cambria Math" panose="02040503050406030204" pitchFamily="18" charset="0"/>
                              </a:rPr>
                              <m:t>10</m:t>
                            </m:r>
                          </m:num>
                          <m:den>
                            <m:r>
                              <a:rPr lang="en-IN" sz="2000" i="1">
                                <a:latin typeface="Cambria Math" panose="02040503050406030204" pitchFamily="18" charset="0"/>
                              </a:rPr>
                              <m:t>1</m:t>
                            </m:r>
                            <m:r>
                              <a:rPr lang="en-US" sz="2000" i="1">
                                <a:latin typeface="Cambria Math" panose="02040503050406030204" pitchFamily="18" charset="0"/>
                              </a:rPr>
                              <m:t>00</m:t>
                            </m:r>
                          </m:den>
                        </m:f>
                        <m:r>
                          <a:rPr lang="en-US" sz="2000" i="1">
                            <a:latin typeface="Cambria Math" panose="02040503050406030204" pitchFamily="18" charset="0"/>
                          </a:rPr>
                          <m:t> </m:t>
                        </m:r>
                      </m:e>
                    </m:d>
                    <m:r>
                      <a:rPr lang="en-IN" sz="2000" b="0" i="1" baseline="90000" smtClean="0">
                        <a:latin typeface="Cambria Math" panose="02040503050406030204" pitchFamily="18" charset="0"/>
                      </a:rPr>
                      <m:t>2</m:t>
                    </m:r>
                  </m:oMath>
                </a14:m>
                <a:endParaRPr lang="en-IN" sz="2000" baseline="90000" dirty="0" smtClean="0">
                  <a:latin typeface="Times New Roman" panose="02020603050405020304" pitchFamily="18" charset="0"/>
                  <a:cs typeface="Times New Roman" panose="02020603050405020304" pitchFamily="18" charset="0"/>
                </a:endParaRPr>
              </a:p>
              <a:p>
                <a:endParaRPr lang="en-IN" sz="2000" baseline="90000" dirty="0">
                  <a:latin typeface="Times New Roman" panose="02020603050405020304" pitchFamily="18" charset="0"/>
                  <a:cs typeface="Times New Roman" panose="02020603050405020304" pitchFamily="18" charset="0"/>
                </a:endParaRPr>
              </a:p>
              <a:p>
                <a:r>
                  <a:rPr lang="en-IN" sz="2000" baseline="90000" dirty="0" smtClean="0">
                    <a:latin typeface="Times New Roman" panose="02020603050405020304" pitchFamily="18" charset="0"/>
                    <a:cs typeface="Times New Roman" panose="02020603050405020304" pitchFamily="18" charset="0"/>
                  </a:rPr>
                  <a:t>                </a:t>
                </a:r>
                <a:endParaRPr lang="en-IN" sz="2000" dirty="0" smtClean="0">
                  <a:latin typeface="Times New Roman" panose="02020603050405020304" pitchFamily="18" charset="0"/>
                  <a:cs typeface="Times New Roman" panose="02020603050405020304" pitchFamily="18" charset="0"/>
                </a:endParaRPr>
              </a:p>
              <a:p>
                <a:r>
                  <a:rPr lang="en-IN" sz="2000" baseline="90000" dirty="0">
                    <a:latin typeface="Times New Roman" panose="02020603050405020304" pitchFamily="18" charset="0"/>
                    <a:cs typeface="Times New Roman" panose="02020603050405020304" pitchFamily="18" charset="0"/>
                  </a:rPr>
                  <a:t> </a:t>
                </a:r>
                <a:r>
                  <a:rPr lang="en-IN" sz="2000" baseline="90000" dirty="0" smtClean="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a:t>
                </a:r>
                <a:r>
                  <a:rPr lang="en-IN" sz="2000" baseline="90000" dirty="0" smtClean="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20000 (</a:t>
                </a:r>
                <a14:m>
                  <m:oMath xmlns:m="http://schemas.openxmlformats.org/officeDocument/2006/math">
                    <m:f>
                      <m:fPr>
                        <m:ctrlPr>
                          <a:rPr lang="en-IN" sz="2000" i="1">
                            <a:latin typeface="Cambria Math" panose="02040503050406030204" pitchFamily="18" charset="0"/>
                          </a:rPr>
                        </m:ctrlPr>
                      </m:fPr>
                      <m:num>
                        <m:r>
                          <a:rPr lang="en-IN" sz="2000" i="1">
                            <a:latin typeface="Cambria Math" panose="02040503050406030204" pitchFamily="18" charset="0"/>
                          </a:rPr>
                          <m:t>1</m:t>
                        </m:r>
                        <m:r>
                          <a:rPr lang="en-IN" sz="2000" b="0" i="1" smtClean="0">
                            <a:latin typeface="Cambria Math" panose="02040503050406030204" pitchFamily="18" charset="0"/>
                          </a:rPr>
                          <m:t>1</m:t>
                        </m:r>
                        <m:r>
                          <a:rPr lang="en-IN" sz="2000" i="1">
                            <a:latin typeface="Cambria Math" panose="02040503050406030204" pitchFamily="18" charset="0"/>
                          </a:rPr>
                          <m:t>0</m:t>
                        </m:r>
                      </m:num>
                      <m:den>
                        <m:r>
                          <a:rPr lang="en-IN" sz="2000" i="1">
                            <a:latin typeface="Cambria Math" panose="02040503050406030204" pitchFamily="18" charset="0"/>
                          </a:rPr>
                          <m:t>1</m:t>
                        </m:r>
                        <m:r>
                          <a:rPr lang="en-US" sz="2000" i="1">
                            <a:latin typeface="Cambria Math" panose="02040503050406030204" pitchFamily="18" charset="0"/>
                          </a:rPr>
                          <m:t>00</m:t>
                        </m:r>
                      </m:den>
                    </m:f>
                  </m:oMath>
                </a14:m>
                <a:r>
                  <a:rPr lang="en-IN" sz="2000"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IN" sz="2000" i="1">
                            <a:latin typeface="Cambria Math" panose="02040503050406030204" pitchFamily="18" charset="0"/>
                          </a:rPr>
                        </m:ctrlPr>
                      </m:fPr>
                      <m:num>
                        <m:r>
                          <a:rPr lang="en-IN" sz="2000" i="1">
                            <a:latin typeface="Cambria Math" panose="02040503050406030204" pitchFamily="18" charset="0"/>
                          </a:rPr>
                          <m:t>110</m:t>
                        </m:r>
                      </m:num>
                      <m:den>
                        <m:r>
                          <a:rPr lang="en-IN" sz="2000" i="1">
                            <a:latin typeface="Cambria Math" panose="02040503050406030204" pitchFamily="18" charset="0"/>
                          </a:rPr>
                          <m:t>1</m:t>
                        </m:r>
                        <m:r>
                          <a:rPr lang="en-US" sz="2000" i="1">
                            <a:latin typeface="Cambria Math" panose="02040503050406030204" pitchFamily="18" charset="0"/>
                          </a:rPr>
                          <m:t>00</m:t>
                        </m:r>
                      </m:den>
                    </m:f>
                  </m:oMath>
                </a14:m>
                <a:r>
                  <a:rPr lang="en-IN" sz="2000" dirty="0">
                    <a:latin typeface="Times New Roman" panose="02020603050405020304" pitchFamily="18" charset="0"/>
                    <a:cs typeface="Times New Roman" panose="02020603050405020304" pitchFamily="18" charset="0"/>
                  </a:rPr>
                  <a:t>) </a:t>
                </a:r>
                <a:endParaRPr lang="en-IN" sz="2000" dirty="0" smtClean="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 Rs.24200</a:t>
                </a:r>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1227836" y="1691066"/>
                <a:ext cx="3971826" cy="4905367"/>
              </a:xfrm>
              <a:prstGeom prst="rect">
                <a:avLst/>
              </a:prstGeom>
              <a:blipFill>
                <a:blip r:embed="rId7"/>
                <a:stretch>
                  <a:fillRect l="-1062"/>
                </a:stretch>
              </a:blipFill>
            </p:spPr>
            <p:txBody>
              <a:bodyPr/>
              <a:lstStyle/>
              <a:p>
                <a:r>
                  <a:rPr lang="en-IN">
                    <a:noFill/>
                  </a:rPr>
                  <a:t> </a:t>
                </a:r>
              </a:p>
            </p:txBody>
          </p:sp>
        </mc:Fallback>
      </mc:AlternateContent>
      <p:sp>
        <p:nvSpPr>
          <p:cNvPr id="16" name="Rectangle 15"/>
          <p:cNvSpPr/>
          <p:nvPr/>
        </p:nvSpPr>
        <p:spPr>
          <a:xfrm>
            <a:off x="7301857" y="1629063"/>
            <a:ext cx="3812961" cy="4967370"/>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endParaRPr lang="en-IN" sz="2000" dirty="0" smtClean="0">
              <a:latin typeface="Cambria Math" panose="02040503050406030204" pitchFamily="18" charset="0"/>
            </a:endParaRPr>
          </a:p>
          <a:p>
            <a:r>
              <a:rPr lang="en-IN" sz="2000" dirty="0" smtClean="0">
                <a:latin typeface="Times New Roman" panose="02020603050405020304" pitchFamily="18" charset="0"/>
                <a:cs typeface="Times New Roman" panose="02020603050405020304" pitchFamily="18" charset="0"/>
              </a:rPr>
              <a:t> </a:t>
            </a: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Total C.I = 4200</a:t>
            </a:r>
          </a:p>
          <a:p>
            <a:r>
              <a:rPr lang="en-IN" sz="2000" dirty="0" smtClean="0">
                <a:latin typeface="Times New Roman" panose="02020603050405020304" pitchFamily="18" charset="0"/>
                <a:cs typeface="Times New Roman" panose="02020603050405020304" pitchFamily="18" charset="0"/>
              </a:rPr>
              <a:t>Amount = P+C.I </a:t>
            </a: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 20000+4200</a:t>
            </a: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 </a:t>
            </a:r>
            <a:r>
              <a:rPr lang="en-IN" sz="2000" dirty="0" err="1" smtClean="0">
                <a:latin typeface="Times New Roman" panose="02020603050405020304" pitchFamily="18" charset="0"/>
                <a:cs typeface="Times New Roman" panose="02020603050405020304" pitchFamily="18" charset="0"/>
              </a:rPr>
              <a:t>Rs</a:t>
            </a:r>
            <a:r>
              <a:rPr lang="en-IN" sz="2000" dirty="0" smtClean="0">
                <a:latin typeface="Times New Roman" panose="02020603050405020304" pitchFamily="18" charset="0"/>
                <a:cs typeface="Times New Roman" panose="02020603050405020304" pitchFamily="18" charset="0"/>
              </a:rPr>
              <a:t>. 24200</a:t>
            </a:r>
          </a:p>
          <a:p>
            <a:endParaRPr lang="en-IN" sz="2000" dirty="0" smtClean="0">
              <a:latin typeface="Times New Roman" panose="02020603050405020304" pitchFamily="18" charset="0"/>
              <a:cs typeface="Times New Roman" panose="02020603050405020304" pitchFamily="18" charset="0"/>
            </a:endParaRPr>
          </a:p>
        </p:txBody>
      </p:sp>
      <p:sp>
        <p:nvSpPr>
          <p:cNvPr id="8" name="TextBox 7"/>
          <p:cNvSpPr txBox="1"/>
          <p:nvPr/>
        </p:nvSpPr>
        <p:spPr>
          <a:xfrm>
            <a:off x="5739386" y="3348905"/>
            <a:ext cx="844836" cy="461665"/>
          </a:xfrm>
          <a:prstGeom prst="rect">
            <a:avLst/>
          </a:prstGeom>
          <a:blipFill>
            <a:blip r:embed="rId8"/>
            <a:tile tx="0" ty="0" sx="100000" sy="100000" flip="none" algn="tl"/>
          </a:blipFill>
          <a:scene3d>
            <a:camera prst="orthographicFront"/>
            <a:lightRig rig="threePt" dir="t"/>
          </a:scene3d>
          <a:sp3d>
            <a:bevelT prst="relaxedInset"/>
          </a:sp3d>
        </p:spPr>
        <p:txBody>
          <a:bodyPr wrap="square" rtlCol="0">
            <a:spAutoFit/>
          </a:bodyPr>
          <a:lstStyle/>
          <a:p>
            <a:r>
              <a:rPr lang="en-IN" sz="2400" dirty="0" smtClean="0">
                <a:latin typeface="Times New Roman" panose="02020603050405020304" pitchFamily="18" charset="0"/>
                <a:cs typeface="Times New Roman" panose="02020603050405020304" pitchFamily="18" charset="0"/>
              </a:rPr>
              <a:t>OR</a:t>
            </a:r>
            <a:endParaRPr lang="en-IN" sz="24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7584852" y="1846613"/>
            <a:ext cx="3225054" cy="707886"/>
          </a:xfrm>
          <a:prstGeom prst="rect">
            <a:avLst/>
          </a:prstGeom>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smtClean="0">
                <a:latin typeface="Times New Roman" panose="02020603050405020304" pitchFamily="18" charset="0"/>
                <a:cs typeface="Times New Roman" panose="02020603050405020304" pitchFamily="18" charset="0"/>
              </a:rPr>
              <a:t>COMPOUND INTEREST          Rs.20000</a:t>
            </a:r>
            <a:endParaRPr lang="en-IN" sz="2000" b="1" dirty="0">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830492716"/>
              </p:ext>
            </p:extLst>
          </p:nvPr>
        </p:nvGraphicFramePr>
        <p:xfrm>
          <a:off x="7591713" y="2772049"/>
          <a:ext cx="3218193" cy="2077042"/>
        </p:xfrm>
        <a:graphic>
          <a:graphicData uri="http://schemas.openxmlformats.org/drawingml/2006/table">
            <a:tbl>
              <a:tblPr>
                <a:effectLst>
                  <a:innerShdw blurRad="63500" dist="50800" dir="5400000">
                    <a:prstClr val="black">
                      <a:alpha val="50000"/>
                    </a:prstClr>
                  </a:innerShdw>
                </a:effectLst>
                <a:tableStyleId>{5C22544A-7EE6-4342-B048-85BDC9FD1C3A}</a:tableStyleId>
              </a:tblPr>
              <a:tblGrid>
                <a:gridCol w="3218193">
                  <a:extLst>
                    <a:ext uri="{9D8B030D-6E8A-4147-A177-3AD203B41FA5}">
                      <a16:colId xmlns:a16="http://schemas.microsoft.com/office/drawing/2014/main" val="2847753823"/>
                    </a:ext>
                  </a:extLst>
                </a:gridCol>
              </a:tblGrid>
              <a:tr h="593952">
                <a:tc>
                  <a:txBody>
                    <a:bodyPr/>
                    <a:lstStyle/>
                    <a:p>
                      <a:pPr algn="ctr"/>
                      <a:r>
                        <a:rPr lang="en-US" sz="1800" b="1" dirty="0" smtClean="0">
                          <a:solidFill>
                            <a:schemeClr val="tx1"/>
                          </a:solidFill>
                          <a:latin typeface="Times New Roman" panose="02020603050405020304" pitchFamily="18" charset="0"/>
                          <a:cs typeface="Times New Roman" panose="02020603050405020304" pitchFamily="18" charset="0"/>
                        </a:rPr>
                        <a:t>Interest </a:t>
                      </a:r>
                      <a:endParaRPr lang="en-IN"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10858727"/>
                  </a:ext>
                </a:extLst>
              </a:tr>
              <a:tr h="443674">
                <a:tc>
                  <a:txBody>
                    <a:bodyPr/>
                    <a:lstStyle/>
                    <a:p>
                      <a:r>
                        <a:rPr lang="en-US" sz="1800" dirty="0" smtClean="0">
                          <a:latin typeface="Times New Roman" panose="02020603050405020304" pitchFamily="18" charset="0"/>
                          <a:cs typeface="Times New Roman" panose="02020603050405020304" pitchFamily="18" charset="0"/>
                        </a:rPr>
                        <a:t>10%</a:t>
                      </a:r>
                      <a:r>
                        <a:rPr lang="en-US" sz="1800" baseline="0" dirty="0" smtClean="0">
                          <a:latin typeface="Times New Roman" panose="02020603050405020304" pitchFamily="18" charset="0"/>
                          <a:cs typeface="Times New Roman" panose="02020603050405020304" pitchFamily="18" charset="0"/>
                        </a:rPr>
                        <a:t> of 20000 = </a:t>
                      </a:r>
                      <a:r>
                        <a:rPr lang="en-US" sz="1800" b="1" baseline="0" dirty="0" smtClean="0">
                          <a:solidFill>
                            <a:srgbClr val="FF0000"/>
                          </a:solidFill>
                          <a:latin typeface="Times New Roman" panose="02020603050405020304" pitchFamily="18" charset="0"/>
                          <a:cs typeface="Times New Roman" panose="02020603050405020304" pitchFamily="18" charset="0"/>
                        </a:rPr>
                        <a:t>2000</a:t>
                      </a:r>
                      <a:endParaRPr lang="en-IN" sz="1800"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27941440"/>
                  </a:ext>
                </a:extLst>
              </a:tr>
              <a:tr h="1039416">
                <a:tc>
                  <a:txBody>
                    <a:bodyPr/>
                    <a:lstStyle/>
                    <a:p>
                      <a:r>
                        <a:rPr lang="en-US" sz="1800" dirty="0" smtClean="0">
                          <a:latin typeface="Times New Roman" panose="02020603050405020304" pitchFamily="18" charset="0"/>
                          <a:cs typeface="Times New Roman" panose="02020603050405020304" pitchFamily="18" charset="0"/>
                        </a:rPr>
                        <a:t>10% of 20000 + 10% of 2000 = 2000+200 = </a:t>
                      </a:r>
                      <a:r>
                        <a:rPr lang="en-US" sz="1800" b="1" dirty="0" smtClean="0">
                          <a:solidFill>
                            <a:srgbClr val="FF0000"/>
                          </a:solidFill>
                          <a:latin typeface="Times New Roman" panose="02020603050405020304" pitchFamily="18" charset="0"/>
                          <a:cs typeface="Times New Roman" panose="02020603050405020304" pitchFamily="18" charset="0"/>
                        </a:rPr>
                        <a:t>2200</a:t>
                      </a:r>
                      <a:endParaRPr lang="en-IN" sz="1800"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873268142"/>
                  </a:ext>
                </a:extLst>
              </a:tr>
            </a:tbl>
          </a:graphicData>
        </a:graphic>
      </p:graphicFrame>
    </p:spTree>
    <p:extLst>
      <p:ext uri="{BB962C8B-B14F-4D97-AF65-F5344CB8AC3E}">
        <p14:creationId xmlns:p14="http://schemas.microsoft.com/office/powerpoint/2010/main" val="424393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
                                            <p:txEl>
                                              <p:pRg st="10" end="10"/>
                                            </p:txEl>
                                          </p:spTgt>
                                        </p:tgtEl>
                                        <p:attrNameLst>
                                          <p:attrName>style.visibility</p:attrName>
                                        </p:attrNameLst>
                                      </p:cBhvr>
                                      <p:to>
                                        <p:strVal val="visible"/>
                                      </p:to>
                                    </p:set>
                                    <p:anim calcmode="lin" valueType="num">
                                      <p:cBhvr additive="base">
                                        <p:cTn id="17" dur="500" fill="hold"/>
                                        <p:tgtEl>
                                          <p:spTgt spid="15">
                                            <p:txEl>
                                              <p:pRg st="10" end="1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
                                            <p:txEl>
                                              <p:pRg st="10" end="1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
                                            <p:txEl>
                                              <p:pRg st="11" end="11"/>
                                            </p:txEl>
                                          </p:spTgt>
                                        </p:tgtEl>
                                        <p:attrNameLst>
                                          <p:attrName>style.visibility</p:attrName>
                                        </p:attrNameLst>
                                      </p:cBhvr>
                                      <p:to>
                                        <p:strVal val="visible"/>
                                      </p:to>
                                    </p:set>
                                    <p:anim calcmode="lin" valueType="num">
                                      <p:cBhvr additive="base">
                                        <p:cTn id="21" dur="500" fill="hold"/>
                                        <p:tgtEl>
                                          <p:spTgt spid="15">
                                            <p:txEl>
                                              <p:pRg st="11" end="1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
                                            <p:txEl>
                                              <p:pRg st="13" end="13"/>
                                            </p:txEl>
                                          </p:spTgt>
                                        </p:tgtEl>
                                        <p:attrNameLst>
                                          <p:attrName>style.visibility</p:attrName>
                                        </p:attrNameLst>
                                      </p:cBhvr>
                                      <p:to>
                                        <p:strVal val="visible"/>
                                      </p:to>
                                    </p:set>
                                    <p:anim calcmode="lin" valueType="num">
                                      <p:cBhvr additive="base">
                                        <p:cTn id="27" dur="500" fill="hold"/>
                                        <p:tgtEl>
                                          <p:spTgt spid="15">
                                            <p:txEl>
                                              <p:pRg st="13" end="1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5">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5">
                                            <p:txEl>
                                              <p:pRg st="16" end="16"/>
                                            </p:txEl>
                                          </p:spTgt>
                                        </p:tgtEl>
                                        <p:attrNameLst>
                                          <p:attrName>style.visibility</p:attrName>
                                        </p:attrNameLst>
                                      </p:cBhvr>
                                      <p:to>
                                        <p:strVal val="visible"/>
                                      </p:to>
                                    </p:set>
                                    <p:anim calcmode="lin" valueType="num">
                                      <p:cBhvr additive="base">
                                        <p:cTn id="33" dur="500" fill="hold"/>
                                        <p:tgtEl>
                                          <p:spTgt spid="15">
                                            <p:txEl>
                                              <p:pRg st="16" end="1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5">
                                            <p:txEl>
                                              <p:pRg st="16" end="1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5">
                                            <p:txEl>
                                              <p:pRg st="17" end="17"/>
                                            </p:txEl>
                                          </p:spTgt>
                                        </p:tgtEl>
                                        <p:attrNameLst>
                                          <p:attrName>style.visibility</p:attrName>
                                        </p:attrNameLst>
                                      </p:cBhvr>
                                      <p:to>
                                        <p:strVal val="visible"/>
                                      </p:to>
                                    </p:set>
                                    <p:anim calcmode="lin" valueType="num">
                                      <p:cBhvr additive="base">
                                        <p:cTn id="37" dur="500" fill="hold"/>
                                        <p:tgtEl>
                                          <p:spTgt spid="15">
                                            <p:txEl>
                                              <p:pRg st="17" end="1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
                                            <p:txEl>
                                              <p:pRg st="17" end="1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5">
                                            <p:txEl>
                                              <p:pRg st="18" end="18"/>
                                            </p:txEl>
                                          </p:spTgt>
                                        </p:tgtEl>
                                        <p:attrNameLst>
                                          <p:attrName>style.visibility</p:attrName>
                                        </p:attrNameLst>
                                      </p:cBhvr>
                                      <p:to>
                                        <p:strVal val="visible"/>
                                      </p:to>
                                    </p:set>
                                    <p:anim calcmode="lin" valueType="num">
                                      <p:cBhvr additive="base">
                                        <p:cTn id="41" dur="500" fill="hold"/>
                                        <p:tgtEl>
                                          <p:spTgt spid="15">
                                            <p:txEl>
                                              <p:pRg st="18" end="1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8">
                                            <p:txEl>
                                              <p:pRg st="0" end="0"/>
                                            </p:txEl>
                                          </p:spTgt>
                                        </p:tgtEl>
                                        <p:attrNameLst>
                                          <p:attrName>style.visibility</p:attrName>
                                        </p:attrNameLst>
                                      </p:cBhvr>
                                      <p:to>
                                        <p:strVal val="visible"/>
                                      </p:to>
                                    </p:set>
                                    <p:anim calcmode="lin" valueType="num">
                                      <p:cBhvr additive="base">
                                        <p:cTn id="4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1">
                                            <p:txEl>
                                              <p:pRg st="0" end="0"/>
                                            </p:txEl>
                                          </p:spTgt>
                                        </p:tgtEl>
                                        <p:attrNameLst>
                                          <p:attrName>style.visibility</p:attrName>
                                        </p:attrNameLst>
                                      </p:cBhvr>
                                      <p:to>
                                        <p:strVal val="visible"/>
                                      </p:to>
                                    </p:set>
                                    <p:anim calcmode="lin" valueType="num">
                                      <p:cBhvr additive="base">
                                        <p:cTn id="5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500" fill="hold"/>
                                        <p:tgtEl>
                                          <p:spTgt spid="2"/>
                                        </p:tgtEl>
                                        <p:attrNameLst>
                                          <p:attrName>ppt_x</p:attrName>
                                        </p:attrNameLst>
                                      </p:cBhvr>
                                      <p:tavLst>
                                        <p:tav tm="0">
                                          <p:val>
                                            <p:strVal val="#ppt_x"/>
                                          </p:val>
                                        </p:tav>
                                        <p:tav tm="100000">
                                          <p:val>
                                            <p:strVal val="#ppt_x"/>
                                          </p:val>
                                        </p:tav>
                                      </p:tavLst>
                                    </p:anim>
                                    <p:anim calcmode="lin" valueType="num">
                                      <p:cBhvr additive="base">
                                        <p:cTn id="6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6">
                                            <p:txEl>
                                              <p:pRg st="10" end="10"/>
                                            </p:txEl>
                                          </p:spTgt>
                                        </p:tgtEl>
                                        <p:attrNameLst>
                                          <p:attrName>style.visibility</p:attrName>
                                        </p:attrNameLst>
                                      </p:cBhvr>
                                      <p:to>
                                        <p:strVal val="visible"/>
                                      </p:to>
                                    </p:set>
                                    <p:anim calcmode="lin" valueType="num">
                                      <p:cBhvr additive="base">
                                        <p:cTn id="65" dur="500" fill="hold"/>
                                        <p:tgtEl>
                                          <p:spTgt spid="16">
                                            <p:txEl>
                                              <p:pRg st="10" end="1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6">
                                            <p:txEl>
                                              <p:pRg st="10" end="10"/>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6">
                                            <p:txEl>
                                              <p:pRg st="11" end="11"/>
                                            </p:txEl>
                                          </p:spTgt>
                                        </p:tgtEl>
                                        <p:attrNameLst>
                                          <p:attrName>style.visibility</p:attrName>
                                        </p:attrNameLst>
                                      </p:cBhvr>
                                      <p:to>
                                        <p:strVal val="visible"/>
                                      </p:to>
                                    </p:set>
                                    <p:anim calcmode="lin" valueType="num">
                                      <p:cBhvr additive="base">
                                        <p:cTn id="69" dur="500" fill="hold"/>
                                        <p:tgtEl>
                                          <p:spTgt spid="16">
                                            <p:txEl>
                                              <p:pRg st="11" end="11"/>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16">
                                            <p:txEl>
                                              <p:pRg st="11" end="11"/>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6">
                                            <p:txEl>
                                              <p:pRg st="12" end="12"/>
                                            </p:txEl>
                                          </p:spTgt>
                                        </p:tgtEl>
                                        <p:attrNameLst>
                                          <p:attrName>style.visibility</p:attrName>
                                        </p:attrNameLst>
                                      </p:cBhvr>
                                      <p:to>
                                        <p:strVal val="visible"/>
                                      </p:to>
                                    </p:set>
                                    <p:anim calcmode="lin" valueType="num">
                                      <p:cBhvr additive="base">
                                        <p:cTn id="73" dur="500" fill="hold"/>
                                        <p:tgtEl>
                                          <p:spTgt spid="16">
                                            <p:txEl>
                                              <p:pRg st="12" end="12"/>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6">
                                            <p:txEl>
                                              <p:pRg st="12" end="12"/>
                                            </p:txEl>
                                          </p:spTgt>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16">
                                            <p:txEl>
                                              <p:pRg st="13" end="13"/>
                                            </p:txEl>
                                          </p:spTgt>
                                        </p:tgtEl>
                                        <p:attrNameLst>
                                          <p:attrName>style.visibility</p:attrName>
                                        </p:attrNameLst>
                                      </p:cBhvr>
                                      <p:to>
                                        <p:strVal val="visible"/>
                                      </p:to>
                                    </p:set>
                                    <p:anim calcmode="lin" valueType="num">
                                      <p:cBhvr additive="base">
                                        <p:cTn id="77" dur="500" fill="hold"/>
                                        <p:tgtEl>
                                          <p:spTgt spid="16">
                                            <p:txEl>
                                              <p:pRg st="13" end="13"/>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16">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535194" y="778018"/>
            <a:ext cx="5566060" cy="5749637"/>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r>
              <a:rPr lang="en-US" sz="2000" dirty="0">
                <a:latin typeface="Times New Roman" panose="02020603050405020304" pitchFamily="18" charset="0"/>
                <a:cs typeface="Times New Roman" panose="02020603050405020304" pitchFamily="18" charset="0"/>
              </a:rPr>
              <a:t>Compound Interest is the interest calculated on the initial principal and the accumulated interest of previous periods of a deposit or loan. In easy words, it can be said as </a:t>
            </a:r>
            <a:r>
              <a:rPr lang="en-US" sz="2000" b="1" dirty="0">
                <a:latin typeface="Times New Roman" panose="02020603050405020304" pitchFamily="18" charset="0"/>
                <a:cs typeface="Times New Roman" panose="02020603050405020304" pitchFamily="18" charset="0"/>
              </a:rPr>
              <a:t>"interest on interest"</a:t>
            </a:r>
            <a:r>
              <a:rPr lang="en-US" sz="2000" dirty="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639" y="0"/>
            <a:ext cx="13101639" cy="8245478"/>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704202" y="142875"/>
            <a:ext cx="12690763" cy="6715125"/>
          </a:xfrm>
          <a:prstGeom prst="rect">
            <a:avLst/>
          </a:prstGeom>
          <a:blipFill>
            <a:blip r:embed="rId4"/>
            <a:tile tx="0" ty="0" sx="100000" sy="100000" flip="none" algn="tl"/>
          </a:blipFill>
          <a:effectLst>
            <a:outerShdw blurRad="50800" dist="38100" dir="2700000" algn="tl" rotWithShape="0">
              <a:prstClr val="black">
                <a:alpha val="40000"/>
              </a:prstClr>
            </a:outerShdw>
          </a:effectLst>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13" name="Rectangle 1"/>
          <p:cNvSpPr>
            <a:spLocks noChangeArrowheads="1"/>
          </p:cNvSpPr>
          <p:nvPr/>
        </p:nvSpPr>
        <p:spPr bwMode="auto">
          <a:xfrm>
            <a:off x="65804" y="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15870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rPr>
              <a:t>A = P + S.I</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hlinkClick r:id="rId5"/>
              </a:rPr>
              <a:t>  </a:t>
            </a:r>
            <a:endParaRPr kumimoji="0" lang="en-US" altLang="en-US" sz="7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200" b="0" i="0" u="none" strike="noStrike" cap="none" normalizeH="0" baseline="0" dirty="0" smtClean="0">
                <a:ln>
                  <a:noFill/>
                </a:ln>
                <a:solidFill>
                  <a:schemeClr val="tx1"/>
                </a:solidFill>
                <a:effectLst/>
                <a:latin typeface="Georgia" panose="02040502050405020303" pitchFamily="18" charset="0"/>
              </a:rPr>
              <a:t/>
            </a:r>
            <a:br>
              <a:rPr kumimoji="0" lang="en-US" altLang="en-US" sz="7200" b="0" i="0" u="none" strike="noStrike" cap="none" normalizeH="0" baseline="0" dirty="0" smtClean="0">
                <a:ln>
                  <a:noFill/>
                </a:ln>
                <a:solidFill>
                  <a:schemeClr val="tx1"/>
                </a:solidFill>
                <a:effectLst/>
                <a:latin typeface="Georgia" panose="02040502050405020303" pitchFamily="18" charset="0"/>
              </a:rPr>
            </a:br>
            <a:endParaRPr kumimoji="0" lang="en-US" altLang="en-US" sz="7200" b="0" i="0" u="none" strike="noStrike" cap="none" normalizeH="0" baseline="0" dirty="0" smtClean="0">
              <a:ln>
                <a:noFill/>
              </a:ln>
              <a:solidFill>
                <a:schemeClr val="tx1"/>
              </a:solidFill>
              <a:effectLst/>
              <a:latin typeface="Georgia" panose="02040502050405020303" pitchFamily="18" charset="0"/>
            </a:endParaRP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09607" y="5215665"/>
            <a:ext cx="2210810" cy="2064325"/>
          </a:xfrm>
          <a:prstGeom prst="rect">
            <a:avLst/>
          </a:prstGeom>
        </p:spPr>
      </p:pic>
      <p:sp>
        <p:nvSpPr>
          <p:cNvPr id="6" name="TextBox 5"/>
          <p:cNvSpPr txBox="1"/>
          <p:nvPr/>
        </p:nvSpPr>
        <p:spPr>
          <a:xfrm>
            <a:off x="581891" y="229170"/>
            <a:ext cx="11166764" cy="83099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400" dirty="0">
                <a:latin typeface="Times New Roman" panose="02020603050405020304" pitchFamily="18" charset="0"/>
                <a:cs typeface="Times New Roman" panose="02020603050405020304" pitchFamily="18" charset="0"/>
              </a:rPr>
              <a:t>Find the amount obtained by investing </a:t>
            </a:r>
            <a:r>
              <a:rPr lang="en-US" sz="2400" dirty="0" smtClean="0">
                <a:latin typeface="Times New Roman" panose="02020603050405020304" pitchFamily="18" charset="0"/>
                <a:cs typeface="Times New Roman" panose="02020603050405020304" pitchFamily="18" charset="0"/>
              </a:rPr>
              <a:t>Rs.48000 </a:t>
            </a:r>
            <a:r>
              <a:rPr lang="en-US" sz="2400" dirty="0">
                <a:latin typeface="Times New Roman" panose="02020603050405020304" pitchFamily="18" charset="0"/>
                <a:cs typeface="Times New Roman" panose="02020603050405020304" pitchFamily="18" charset="0"/>
              </a:rPr>
              <a:t>at 25% p.a. compound interest, for</a:t>
            </a:r>
          </a:p>
          <a:p>
            <a:r>
              <a:rPr lang="en-US" sz="2400" dirty="0">
                <a:latin typeface="Times New Roman" panose="02020603050405020304" pitchFamily="18" charset="0"/>
                <a:cs typeface="Times New Roman" panose="02020603050405020304" pitchFamily="18" charset="0"/>
              </a:rPr>
              <a:t>one year, compounded half yearly?</a:t>
            </a:r>
            <a:endParaRPr lang="en-I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Rectangle 14"/>
              <p:cNvSpPr/>
              <p:nvPr/>
            </p:nvSpPr>
            <p:spPr>
              <a:xfrm>
                <a:off x="1227836" y="1691066"/>
                <a:ext cx="3971826" cy="4905367"/>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IN" sz="2000" b="1" dirty="0" smtClean="0">
                    <a:latin typeface="Times New Roman" panose="02020603050405020304" pitchFamily="18" charset="0"/>
                    <a:cs typeface="Times New Roman" panose="02020603050405020304" pitchFamily="18" charset="0"/>
                  </a:rPr>
                  <a:t>Solution:</a:t>
                </a:r>
                <a:endParaRPr lang="en-I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Amount </a:t>
                </a:r>
                <a14:m>
                  <m:oMath xmlns:m="http://schemas.openxmlformats.org/officeDocument/2006/math">
                    <m:r>
                      <a:rPr lang="en-IN" sz="2000" i="1">
                        <a:latin typeface="Cambria Math" panose="02040503050406030204" pitchFamily="18" charset="0"/>
                      </a:rPr>
                      <m:t>=</m:t>
                    </m:r>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1+</m:t>
                        </m:r>
                        <m:f>
                          <m:fPr>
                            <m:ctrlPr>
                              <a:rPr lang="en-IN" sz="2000" i="1">
                                <a:latin typeface="Cambria Math" panose="02040503050406030204" pitchFamily="18" charset="0"/>
                              </a:rPr>
                            </m:ctrlPr>
                          </m:fPr>
                          <m:num>
                            <m:r>
                              <a:rPr lang="en-US" sz="2000" i="1">
                                <a:latin typeface="Cambria Math" panose="02040503050406030204" pitchFamily="18" charset="0"/>
                              </a:rPr>
                              <m:t>𝑅</m:t>
                            </m:r>
                          </m:num>
                          <m:den>
                            <m:r>
                              <a:rPr lang="en-IN" sz="2000" i="1">
                                <a:latin typeface="Cambria Math" panose="02040503050406030204" pitchFamily="18" charset="0"/>
                              </a:rPr>
                              <m:t>1</m:t>
                            </m:r>
                            <m:r>
                              <a:rPr lang="en-US" sz="2000" i="1">
                                <a:latin typeface="Cambria Math" panose="02040503050406030204" pitchFamily="18" charset="0"/>
                              </a:rPr>
                              <m:t>00</m:t>
                            </m:r>
                          </m:den>
                        </m:f>
                        <m:r>
                          <a:rPr lang="en-US" sz="2000" i="1">
                            <a:latin typeface="Cambria Math" panose="02040503050406030204" pitchFamily="18" charset="0"/>
                          </a:rPr>
                          <m:t> </m:t>
                        </m:r>
                      </m:e>
                    </m:d>
                    <m:r>
                      <a:rPr lang="en-US" sz="2000" i="1" baseline="90000">
                        <a:latin typeface="Cambria Math" panose="02040503050406030204" pitchFamily="18" charset="0"/>
                      </a:rPr>
                      <m:t>𝑛</m:t>
                    </m:r>
                  </m:oMath>
                </a14:m>
                <a:r>
                  <a:rPr lang="en-IN" sz="2000" baseline="90000" dirty="0">
                    <a:latin typeface="Times New Roman" panose="02020603050405020304" pitchFamily="18" charset="0"/>
                    <a:cs typeface="Times New Roman" panose="02020603050405020304" pitchFamily="18" charset="0"/>
                  </a:rPr>
                  <a:t> </a:t>
                </a:r>
                <a:endParaRPr lang="en-IN" sz="2000" dirty="0" smtClean="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14:m>
                  <m:oMath xmlns:m="http://schemas.openxmlformats.org/officeDocument/2006/math">
                    <m:r>
                      <a:rPr lang="en-IN" sz="2000" i="1" smtClean="0">
                        <a:latin typeface="Cambria Math" panose="02040503050406030204" pitchFamily="18" charset="0"/>
                      </a:rPr>
                      <m:t>=</m:t>
                    </m:r>
                    <m:r>
                      <a:rPr lang="en-IN" sz="2000" b="0" i="1" smtClean="0">
                        <a:latin typeface="Cambria Math" panose="02040503050406030204" pitchFamily="18" charset="0"/>
                      </a:rPr>
                      <m:t>48000</m:t>
                    </m:r>
                    <m:d>
                      <m:dPr>
                        <m:ctrlPr>
                          <a:rPr lang="en-US" sz="2000" i="1">
                            <a:latin typeface="Cambria Math" panose="02040503050406030204" pitchFamily="18" charset="0"/>
                          </a:rPr>
                        </m:ctrlPr>
                      </m:dPr>
                      <m:e>
                        <m:r>
                          <a:rPr lang="en-US" sz="2000" i="1">
                            <a:latin typeface="Cambria Math" panose="02040503050406030204" pitchFamily="18" charset="0"/>
                          </a:rPr>
                          <m:t>1+</m:t>
                        </m:r>
                        <m:f>
                          <m:fPr>
                            <m:ctrlPr>
                              <a:rPr lang="en-IN" sz="2000" i="1" smtClean="0">
                                <a:latin typeface="Cambria Math" panose="02040503050406030204" pitchFamily="18" charset="0"/>
                              </a:rPr>
                            </m:ctrlPr>
                          </m:fPr>
                          <m:num>
                            <m:r>
                              <a:rPr lang="en-IN" sz="2000" b="0" i="1" smtClean="0">
                                <a:latin typeface="Cambria Math" panose="02040503050406030204" pitchFamily="18" charset="0"/>
                              </a:rPr>
                              <m:t>25</m:t>
                            </m:r>
                          </m:num>
                          <m:den>
                            <m:r>
                              <a:rPr lang="en-IN" sz="2000" b="0" i="1" smtClean="0">
                                <a:latin typeface="Cambria Math" panose="02040503050406030204" pitchFamily="18" charset="0"/>
                              </a:rPr>
                              <m:t>2</m:t>
                            </m:r>
                            <m:r>
                              <a:rPr lang="en-US" sz="2000" i="1">
                                <a:latin typeface="Cambria Math" panose="02040503050406030204" pitchFamily="18" charset="0"/>
                              </a:rPr>
                              <m:t>00</m:t>
                            </m:r>
                          </m:den>
                        </m:f>
                        <m:r>
                          <a:rPr lang="en-US" sz="2000" i="1">
                            <a:latin typeface="Cambria Math" panose="02040503050406030204" pitchFamily="18" charset="0"/>
                          </a:rPr>
                          <m:t> </m:t>
                        </m:r>
                      </m:e>
                    </m:d>
                    <m:r>
                      <a:rPr lang="en-IN" sz="2000" b="0" i="1" baseline="90000" smtClean="0">
                        <a:latin typeface="Cambria Math" panose="02040503050406030204" pitchFamily="18" charset="0"/>
                      </a:rPr>
                      <m:t>2</m:t>
                    </m:r>
                  </m:oMath>
                </a14:m>
                <a:endParaRPr lang="en-IN" sz="2000" baseline="90000" dirty="0" smtClean="0">
                  <a:latin typeface="Times New Roman" panose="02020603050405020304" pitchFamily="18" charset="0"/>
                  <a:cs typeface="Times New Roman" panose="02020603050405020304" pitchFamily="18" charset="0"/>
                </a:endParaRPr>
              </a:p>
              <a:p>
                <a:endParaRPr lang="en-IN" sz="2000" baseline="90000" dirty="0">
                  <a:latin typeface="Times New Roman" panose="02020603050405020304" pitchFamily="18" charset="0"/>
                  <a:cs typeface="Times New Roman" panose="02020603050405020304" pitchFamily="18" charset="0"/>
                </a:endParaRPr>
              </a:p>
              <a:p>
                <a:r>
                  <a:rPr lang="en-IN" sz="2000" baseline="90000" dirty="0" smtClean="0">
                    <a:latin typeface="Times New Roman" panose="02020603050405020304" pitchFamily="18" charset="0"/>
                    <a:cs typeface="Times New Roman" panose="02020603050405020304" pitchFamily="18" charset="0"/>
                  </a:rPr>
                  <a:t>                </a:t>
                </a:r>
                <a:endParaRPr lang="en-IN" sz="2000" dirty="0" smtClean="0">
                  <a:latin typeface="Times New Roman" panose="02020603050405020304" pitchFamily="18" charset="0"/>
                  <a:cs typeface="Times New Roman" panose="02020603050405020304" pitchFamily="18" charset="0"/>
                </a:endParaRPr>
              </a:p>
              <a:p>
                <a:r>
                  <a:rPr lang="en-IN" sz="2000" baseline="90000" dirty="0">
                    <a:latin typeface="Times New Roman" panose="02020603050405020304" pitchFamily="18" charset="0"/>
                    <a:cs typeface="Times New Roman" panose="02020603050405020304" pitchFamily="18" charset="0"/>
                  </a:rPr>
                  <a:t> </a:t>
                </a:r>
                <a:r>
                  <a:rPr lang="en-IN" sz="2000" baseline="90000" dirty="0" smtClean="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a:t>
                </a:r>
                <a:r>
                  <a:rPr lang="en-IN" sz="2000" baseline="90000" dirty="0" smtClean="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48000 (</a:t>
                </a:r>
                <a14:m>
                  <m:oMath xmlns:m="http://schemas.openxmlformats.org/officeDocument/2006/math">
                    <m:f>
                      <m:fPr>
                        <m:ctrlPr>
                          <a:rPr lang="en-IN" sz="2000" i="1">
                            <a:latin typeface="Cambria Math" panose="02040503050406030204" pitchFamily="18" charset="0"/>
                          </a:rPr>
                        </m:ctrlPr>
                      </m:fPr>
                      <m:num>
                        <m:r>
                          <a:rPr lang="en-IN" sz="2000" b="0" i="1" smtClean="0">
                            <a:latin typeface="Cambria Math" panose="02040503050406030204" pitchFamily="18" charset="0"/>
                          </a:rPr>
                          <m:t>225</m:t>
                        </m:r>
                      </m:num>
                      <m:den>
                        <m:r>
                          <a:rPr lang="en-IN" sz="2000" b="0" i="1" smtClean="0">
                            <a:latin typeface="Cambria Math" panose="02040503050406030204" pitchFamily="18" charset="0"/>
                          </a:rPr>
                          <m:t>2</m:t>
                        </m:r>
                        <m:r>
                          <a:rPr lang="en-US" sz="2000" i="1">
                            <a:latin typeface="Cambria Math" panose="02040503050406030204" pitchFamily="18" charset="0"/>
                          </a:rPr>
                          <m:t>00</m:t>
                        </m:r>
                      </m:den>
                    </m:f>
                  </m:oMath>
                </a14:m>
                <a:r>
                  <a:rPr lang="en-IN" sz="2000"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IN" sz="2000" i="1">
                            <a:latin typeface="Cambria Math" panose="02040503050406030204" pitchFamily="18" charset="0"/>
                          </a:rPr>
                        </m:ctrlPr>
                      </m:fPr>
                      <m:num>
                        <m:r>
                          <a:rPr lang="en-IN" sz="2000" b="0" i="1" smtClean="0">
                            <a:latin typeface="Cambria Math" panose="02040503050406030204" pitchFamily="18" charset="0"/>
                          </a:rPr>
                          <m:t>225</m:t>
                        </m:r>
                      </m:num>
                      <m:den>
                        <m:r>
                          <a:rPr lang="en-IN" sz="2000" b="0" i="1" smtClean="0">
                            <a:latin typeface="Cambria Math" panose="02040503050406030204" pitchFamily="18" charset="0"/>
                          </a:rPr>
                          <m:t>2</m:t>
                        </m:r>
                        <m:r>
                          <a:rPr lang="en-US" sz="2000" i="1">
                            <a:latin typeface="Cambria Math" panose="02040503050406030204" pitchFamily="18" charset="0"/>
                          </a:rPr>
                          <m:t>00</m:t>
                        </m:r>
                      </m:den>
                    </m:f>
                  </m:oMath>
                </a14:m>
                <a:r>
                  <a:rPr lang="en-IN" sz="2000" dirty="0">
                    <a:latin typeface="Times New Roman" panose="02020603050405020304" pitchFamily="18" charset="0"/>
                    <a:cs typeface="Times New Roman" panose="02020603050405020304" pitchFamily="18" charset="0"/>
                  </a:rPr>
                  <a:t>) </a:t>
                </a:r>
                <a:endParaRPr lang="en-IN" sz="2000" dirty="0" smtClean="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 Rs.60750</a:t>
                </a:r>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1227836" y="1691066"/>
                <a:ext cx="3971826" cy="4905367"/>
              </a:xfrm>
              <a:prstGeom prst="rect">
                <a:avLst/>
              </a:prstGeom>
              <a:blipFill>
                <a:blip r:embed="rId7"/>
                <a:stretch>
                  <a:fillRect l="-1062"/>
                </a:stretch>
              </a:blipFill>
            </p:spPr>
            <p:txBody>
              <a:bodyPr/>
              <a:lstStyle/>
              <a:p>
                <a:r>
                  <a:rPr lang="en-IN">
                    <a:noFill/>
                  </a:rPr>
                  <a:t> </a:t>
                </a:r>
              </a:p>
            </p:txBody>
          </p:sp>
        </mc:Fallback>
      </mc:AlternateContent>
      <p:sp>
        <p:nvSpPr>
          <p:cNvPr id="16" name="Rectangle 15"/>
          <p:cNvSpPr/>
          <p:nvPr/>
        </p:nvSpPr>
        <p:spPr>
          <a:xfrm>
            <a:off x="7290898" y="1629063"/>
            <a:ext cx="3812961" cy="4967370"/>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endParaRPr lang="en-IN" sz="2000" dirty="0" smtClean="0">
              <a:latin typeface="Cambria Math" panose="02040503050406030204" pitchFamily="18" charset="0"/>
            </a:endParaRPr>
          </a:p>
          <a:p>
            <a:r>
              <a:rPr lang="en-IN" sz="2000" dirty="0" smtClean="0">
                <a:latin typeface="Times New Roman" panose="02020603050405020304" pitchFamily="18" charset="0"/>
                <a:cs typeface="Times New Roman" panose="02020603050405020304" pitchFamily="18" charset="0"/>
              </a:rPr>
              <a:t> </a:t>
            </a: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Total C.I = 12750</a:t>
            </a:r>
          </a:p>
          <a:p>
            <a:r>
              <a:rPr lang="en-IN" sz="2000" dirty="0" smtClean="0">
                <a:latin typeface="Times New Roman" panose="02020603050405020304" pitchFamily="18" charset="0"/>
                <a:cs typeface="Times New Roman" panose="02020603050405020304" pitchFamily="18" charset="0"/>
              </a:rPr>
              <a:t>Amount = P+C.I </a:t>
            </a: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 48000+12750</a:t>
            </a: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 </a:t>
            </a:r>
            <a:r>
              <a:rPr lang="en-IN" sz="2000" dirty="0" err="1" smtClean="0">
                <a:latin typeface="Times New Roman" panose="02020603050405020304" pitchFamily="18" charset="0"/>
                <a:cs typeface="Times New Roman" panose="02020603050405020304" pitchFamily="18" charset="0"/>
              </a:rPr>
              <a:t>Rs</a:t>
            </a:r>
            <a:r>
              <a:rPr lang="en-IN" sz="2000" dirty="0" smtClean="0">
                <a:latin typeface="Times New Roman" panose="02020603050405020304" pitchFamily="18" charset="0"/>
                <a:cs typeface="Times New Roman" panose="02020603050405020304" pitchFamily="18" charset="0"/>
              </a:rPr>
              <a:t>. 60750</a:t>
            </a:r>
          </a:p>
          <a:p>
            <a:endParaRPr lang="en-IN" sz="2000" dirty="0" smtClean="0">
              <a:latin typeface="Times New Roman" panose="02020603050405020304" pitchFamily="18" charset="0"/>
              <a:cs typeface="Times New Roman" panose="02020603050405020304" pitchFamily="18" charset="0"/>
            </a:endParaRPr>
          </a:p>
        </p:txBody>
      </p:sp>
      <p:sp>
        <p:nvSpPr>
          <p:cNvPr id="8" name="TextBox 7"/>
          <p:cNvSpPr txBox="1"/>
          <p:nvPr/>
        </p:nvSpPr>
        <p:spPr>
          <a:xfrm>
            <a:off x="5677212" y="3332245"/>
            <a:ext cx="844836" cy="461665"/>
          </a:xfrm>
          <a:prstGeom prst="rect">
            <a:avLst/>
          </a:prstGeom>
          <a:blipFill>
            <a:blip r:embed="rId8"/>
            <a:tile tx="0" ty="0" sx="100000" sy="100000" flip="none" algn="tl"/>
          </a:blipFill>
          <a:scene3d>
            <a:camera prst="orthographicFront"/>
            <a:lightRig rig="threePt" dir="t"/>
          </a:scene3d>
          <a:sp3d>
            <a:bevelT prst="relaxedInset"/>
          </a:sp3d>
        </p:spPr>
        <p:txBody>
          <a:bodyPr wrap="square" rtlCol="0">
            <a:spAutoFit/>
          </a:bodyPr>
          <a:lstStyle/>
          <a:p>
            <a:r>
              <a:rPr lang="en-IN" sz="2400" dirty="0" smtClean="0">
                <a:latin typeface="Times New Roman" panose="02020603050405020304" pitchFamily="18" charset="0"/>
                <a:cs typeface="Times New Roman" panose="02020603050405020304" pitchFamily="18" charset="0"/>
              </a:rPr>
              <a:t>OR</a:t>
            </a:r>
            <a:endParaRPr lang="en-IN" sz="24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7584852" y="1846613"/>
            <a:ext cx="3225054" cy="707886"/>
          </a:xfrm>
          <a:prstGeom prst="rect">
            <a:avLst/>
          </a:prstGeom>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smtClean="0">
                <a:latin typeface="Times New Roman" panose="02020603050405020304" pitchFamily="18" charset="0"/>
                <a:cs typeface="Times New Roman" panose="02020603050405020304" pitchFamily="18" charset="0"/>
              </a:rPr>
              <a:t>COMPOUND INTEREST          Rs.48000</a:t>
            </a:r>
            <a:endParaRPr lang="en-IN" sz="2000" b="1" dirty="0">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798989729"/>
              </p:ext>
            </p:extLst>
          </p:nvPr>
        </p:nvGraphicFramePr>
        <p:xfrm>
          <a:off x="7591713" y="2772049"/>
          <a:ext cx="3218193" cy="2077042"/>
        </p:xfrm>
        <a:graphic>
          <a:graphicData uri="http://schemas.openxmlformats.org/drawingml/2006/table">
            <a:tbl>
              <a:tblPr>
                <a:effectLst>
                  <a:innerShdw blurRad="63500" dist="50800" dir="5400000">
                    <a:prstClr val="black">
                      <a:alpha val="50000"/>
                    </a:prstClr>
                  </a:innerShdw>
                </a:effectLst>
                <a:tableStyleId>{5C22544A-7EE6-4342-B048-85BDC9FD1C3A}</a:tableStyleId>
              </a:tblPr>
              <a:tblGrid>
                <a:gridCol w="3218193">
                  <a:extLst>
                    <a:ext uri="{9D8B030D-6E8A-4147-A177-3AD203B41FA5}">
                      <a16:colId xmlns:a16="http://schemas.microsoft.com/office/drawing/2014/main" val="2847753823"/>
                    </a:ext>
                  </a:extLst>
                </a:gridCol>
              </a:tblGrid>
              <a:tr h="593952">
                <a:tc>
                  <a:txBody>
                    <a:bodyPr/>
                    <a:lstStyle/>
                    <a:p>
                      <a:pPr algn="ctr"/>
                      <a:r>
                        <a:rPr lang="en-US" sz="1800" b="1" dirty="0" smtClean="0">
                          <a:solidFill>
                            <a:schemeClr val="tx1"/>
                          </a:solidFill>
                          <a:latin typeface="Times New Roman" panose="02020603050405020304" pitchFamily="18" charset="0"/>
                          <a:cs typeface="Times New Roman" panose="02020603050405020304" pitchFamily="18" charset="0"/>
                        </a:rPr>
                        <a:t>Interest </a:t>
                      </a:r>
                      <a:endParaRPr lang="en-IN"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10858727"/>
                  </a:ext>
                </a:extLst>
              </a:tr>
              <a:tr h="443674">
                <a:tc>
                  <a:txBody>
                    <a:bodyPr/>
                    <a:lstStyle/>
                    <a:p>
                      <a:r>
                        <a:rPr lang="en-US" sz="1800" dirty="0" smtClean="0">
                          <a:latin typeface="Times New Roman" panose="02020603050405020304" pitchFamily="18" charset="0"/>
                          <a:cs typeface="Times New Roman" panose="02020603050405020304" pitchFamily="18" charset="0"/>
                        </a:rPr>
                        <a:t>12.5%</a:t>
                      </a:r>
                      <a:r>
                        <a:rPr lang="en-US" sz="1800" baseline="0" dirty="0" smtClean="0">
                          <a:latin typeface="Times New Roman" panose="02020603050405020304" pitchFamily="18" charset="0"/>
                          <a:cs typeface="Times New Roman" panose="02020603050405020304" pitchFamily="18" charset="0"/>
                        </a:rPr>
                        <a:t> of 48000 = </a:t>
                      </a:r>
                      <a:r>
                        <a:rPr lang="en-US" sz="1800" b="1" baseline="0" dirty="0" smtClean="0">
                          <a:solidFill>
                            <a:srgbClr val="FF0000"/>
                          </a:solidFill>
                          <a:latin typeface="Times New Roman" panose="02020603050405020304" pitchFamily="18" charset="0"/>
                          <a:cs typeface="Times New Roman" panose="02020603050405020304" pitchFamily="18" charset="0"/>
                        </a:rPr>
                        <a:t>6000</a:t>
                      </a:r>
                      <a:endParaRPr lang="en-IN" sz="1800"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27941440"/>
                  </a:ext>
                </a:extLst>
              </a:tr>
              <a:tr h="1039416">
                <a:tc>
                  <a:txBody>
                    <a:bodyPr/>
                    <a:lstStyle/>
                    <a:p>
                      <a:r>
                        <a:rPr lang="en-US" sz="1800" dirty="0" smtClean="0">
                          <a:latin typeface="Times New Roman" panose="02020603050405020304" pitchFamily="18" charset="0"/>
                          <a:cs typeface="Times New Roman" panose="02020603050405020304" pitchFamily="18" charset="0"/>
                        </a:rPr>
                        <a:t>12.5% of 48000 + 12.5% of 6000 = 6000+750 = </a:t>
                      </a:r>
                      <a:r>
                        <a:rPr lang="en-US" sz="1800" b="1" dirty="0" smtClean="0">
                          <a:solidFill>
                            <a:srgbClr val="FF0000"/>
                          </a:solidFill>
                          <a:latin typeface="Times New Roman" panose="02020603050405020304" pitchFamily="18" charset="0"/>
                          <a:cs typeface="Times New Roman" panose="02020603050405020304" pitchFamily="18" charset="0"/>
                        </a:rPr>
                        <a:t>6750</a:t>
                      </a:r>
                      <a:endParaRPr lang="en-IN" sz="1800"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873268142"/>
                  </a:ext>
                </a:extLst>
              </a:tr>
            </a:tbl>
          </a:graphicData>
        </a:graphic>
      </p:graphicFrame>
    </p:spTree>
    <p:extLst>
      <p:ext uri="{BB962C8B-B14F-4D97-AF65-F5344CB8AC3E}">
        <p14:creationId xmlns:p14="http://schemas.microsoft.com/office/powerpoint/2010/main" val="398878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
                                            <p:txEl>
                                              <p:pRg st="10" end="10"/>
                                            </p:txEl>
                                          </p:spTgt>
                                        </p:tgtEl>
                                        <p:attrNameLst>
                                          <p:attrName>style.visibility</p:attrName>
                                        </p:attrNameLst>
                                      </p:cBhvr>
                                      <p:to>
                                        <p:strVal val="visible"/>
                                      </p:to>
                                    </p:set>
                                    <p:anim calcmode="lin" valueType="num">
                                      <p:cBhvr additive="base">
                                        <p:cTn id="17" dur="500" fill="hold"/>
                                        <p:tgtEl>
                                          <p:spTgt spid="15">
                                            <p:txEl>
                                              <p:pRg st="10" end="1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5">
                                            <p:txEl>
                                              <p:pRg st="11" end="11"/>
                                            </p:txEl>
                                          </p:spTgt>
                                        </p:tgtEl>
                                        <p:attrNameLst>
                                          <p:attrName>style.visibility</p:attrName>
                                        </p:attrNameLst>
                                      </p:cBhvr>
                                      <p:to>
                                        <p:strVal val="visible"/>
                                      </p:to>
                                    </p:set>
                                    <p:anim calcmode="lin" valueType="num">
                                      <p:cBhvr additive="base">
                                        <p:cTn id="23" dur="500" fill="hold"/>
                                        <p:tgtEl>
                                          <p:spTgt spid="15">
                                            <p:txEl>
                                              <p:pRg st="11" end="1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5">
                                            <p:txEl>
                                              <p:pRg st="11" end="11"/>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xEl>
                                              <p:pRg st="12" end="12"/>
                                            </p:txEl>
                                          </p:spTgt>
                                        </p:tgtEl>
                                        <p:attrNameLst>
                                          <p:attrName>style.visibility</p:attrName>
                                        </p:attrNameLst>
                                      </p:cBhvr>
                                      <p:to>
                                        <p:strVal val="visible"/>
                                      </p:to>
                                    </p:set>
                                    <p:anim calcmode="lin" valueType="num">
                                      <p:cBhvr additive="base">
                                        <p:cTn id="27" dur="500" fill="hold"/>
                                        <p:tgtEl>
                                          <p:spTgt spid="15">
                                            <p:txEl>
                                              <p:pRg st="12" end="1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5">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5">
                                            <p:txEl>
                                              <p:pRg st="13" end="13"/>
                                            </p:txEl>
                                          </p:spTgt>
                                        </p:tgtEl>
                                        <p:attrNameLst>
                                          <p:attrName>style.visibility</p:attrName>
                                        </p:attrNameLst>
                                      </p:cBhvr>
                                      <p:to>
                                        <p:strVal val="visible"/>
                                      </p:to>
                                    </p:set>
                                    <p:anim calcmode="lin" valueType="num">
                                      <p:cBhvr additive="base">
                                        <p:cTn id="33" dur="500" fill="hold"/>
                                        <p:tgtEl>
                                          <p:spTgt spid="15">
                                            <p:txEl>
                                              <p:pRg st="13" end="1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5">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5">
                                            <p:txEl>
                                              <p:pRg st="16" end="16"/>
                                            </p:txEl>
                                          </p:spTgt>
                                        </p:tgtEl>
                                        <p:attrNameLst>
                                          <p:attrName>style.visibility</p:attrName>
                                        </p:attrNameLst>
                                      </p:cBhvr>
                                      <p:to>
                                        <p:strVal val="visible"/>
                                      </p:to>
                                    </p:set>
                                    <p:anim calcmode="lin" valueType="num">
                                      <p:cBhvr additive="base">
                                        <p:cTn id="39" dur="500" fill="hold"/>
                                        <p:tgtEl>
                                          <p:spTgt spid="15">
                                            <p:txEl>
                                              <p:pRg st="16" end="1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5">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5">
                                            <p:txEl>
                                              <p:pRg st="18" end="18"/>
                                            </p:txEl>
                                          </p:spTgt>
                                        </p:tgtEl>
                                        <p:attrNameLst>
                                          <p:attrName>style.visibility</p:attrName>
                                        </p:attrNameLst>
                                      </p:cBhvr>
                                      <p:to>
                                        <p:strVal val="visible"/>
                                      </p:to>
                                    </p:set>
                                    <p:anim calcmode="lin" valueType="num">
                                      <p:cBhvr additive="base">
                                        <p:cTn id="45" dur="500" fill="hold"/>
                                        <p:tgtEl>
                                          <p:spTgt spid="15">
                                            <p:txEl>
                                              <p:pRg st="18" end="1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18" end="18"/>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8">
                                            <p:txEl>
                                              <p:pRg st="0" end="0"/>
                                            </p:txEl>
                                          </p:spTgt>
                                        </p:tgtEl>
                                        <p:attrNameLst>
                                          <p:attrName>style.visibility</p:attrName>
                                        </p:attrNameLst>
                                      </p:cBhvr>
                                      <p:to>
                                        <p:strVal val="visible"/>
                                      </p:to>
                                    </p:set>
                                    <p:anim calcmode="lin" valueType="num">
                                      <p:cBhvr additive="base">
                                        <p:cTn id="5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1">
                                            <p:txEl>
                                              <p:pRg st="0" end="0"/>
                                            </p:txEl>
                                          </p:spTgt>
                                        </p:tgtEl>
                                        <p:attrNameLst>
                                          <p:attrName>style.visibility</p:attrName>
                                        </p:attrNameLst>
                                      </p:cBhvr>
                                      <p:to>
                                        <p:strVal val="visible"/>
                                      </p:to>
                                    </p:set>
                                    <p:anim calcmode="lin" valueType="num">
                                      <p:cBhvr additive="base">
                                        <p:cTn id="5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2"/>
                                        </p:tgtEl>
                                        <p:attrNameLst>
                                          <p:attrName>style.visibility</p:attrName>
                                        </p:attrNameLst>
                                      </p:cBhvr>
                                      <p:to>
                                        <p:strVal val="visible"/>
                                      </p:to>
                                    </p:set>
                                    <p:anim calcmode="lin" valueType="num">
                                      <p:cBhvr additive="base">
                                        <p:cTn id="63" dur="500" fill="hold"/>
                                        <p:tgtEl>
                                          <p:spTgt spid="2"/>
                                        </p:tgtEl>
                                        <p:attrNameLst>
                                          <p:attrName>ppt_x</p:attrName>
                                        </p:attrNameLst>
                                      </p:cBhvr>
                                      <p:tavLst>
                                        <p:tav tm="0">
                                          <p:val>
                                            <p:strVal val="#ppt_x"/>
                                          </p:val>
                                        </p:tav>
                                        <p:tav tm="100000">
                                          <p:val>
                                            <p:strVal val="#ppt_x"/>
                                          </p:val>
                                        </p:tav>
                                      </p:tavLst>
                                    </p:anim>
                                    <p:anim calcmode="lin" valueType="num">
                                      <p:cBhvr additive="base">
                                        <p:cTn id="6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6">
                                            <p:txEl>
                                              <p:pRg st="10" end="10"/>
                                            </p:txEl>
                                          </p:spTgt>
                                        </p:tgtEl>
                                        <p:attrNameLst>
                                          <p:attrName>style.visibility</p:attrName>
                                        </p:attrNameLst>
                                      </p:cBhvr>
                                      <p:to>
                                        <p:strVal val="visible"/>
                                      </p:to>
                                    </p:set>
                                    <p:anim calcmode="lin" valueType="num">
                                      <p:cBhvr additive="base">
                                        <p:cTn id="69" dur="500" fill="hold"/>
                                        <p:tgtEl>
                                          <p:spTgt spid="16">
                                            <p:txEl>
                                              <p:pRg st="10" end="1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1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16">
                                            <p:txEl>
                                              <p:pRg st="11" end="11"/>
                                            </p:txEl>
                                          </p:spTgt>
                                        </p:tgtEl>
                                        <p:attrNameLst>
                                          <p:attrName>style.visibility</p:attrName>
                                        </p:attrNameLst>
                                      </p:cBhvr>
                                      <p:to>
                                        <p:strVal val="visible"/>
                                      </p:to>
                                    </p:set>
                                    <p:anim calcmode="lin" valueType="num">
                                      <p:cBhvr additive="base">
                                        <p:cTn id="75" dur="500" fill="hold"/>
                                        <p:tgtEl>
                                          <p:spTgt spid="16">
                                            <p:txEl>
                                              <p:pRg st="11" end="11"/>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16">
                                            <p:txEl>
                                              <p:pRg st="11" end="11"/>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6">
                                            <p:txEl>
                                              <p:pRg st="12" end="12"/>
                                            </p:txEl>
                                          </p:spTgt>
                                        </p:tgtEl>
                                        <p:attrNameLst>
                                          <p:attrName>style.visibility</p:attrName>
                                        </p:attrNameLst>
                                      </p:cBhvr>
                                      <p:to>
                                        <p:strVal val="visible"/>
                                      </p:to>
                                    </p:set>
                                    <p:anim calcmode="lin" valueType="num">
                                      <p:cBhvr additive="base">
                                        <p:cTn id="79" dur="500" fill="hold"/>
                                        <p:tgtEl>
                                          <p:spTgt spid="16">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6">
                                            <p:txEl>
                                              <p:pRg st="12" end="12"/>
                                            </p:txEl>
                                          </p:spTgt>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6">
                                            <p:txEl>
                                              <p:pRg st="13" end="13"/>
                                            </p:txEl>
                                          </p:spTgt>
                                        </p:tgtEl>
                                        <p:attrNameLst>
                                          <p:attrName>style.visibility</p:attrName>
                                        </p:attrNameLst>
                                      </p:cBhvr>
                                      <p:to>
                                        <p:strVal val="visible"/>
                                      </p:to>
                                    </p:set>
                                    <p:anim calcmode="lin" valueType="num">
                                      <p:cBhvr additive="base">
                                        <p:cTn id="83" dur="500" fill="hold"/>
                                        <p:tgtEl>
                                          <p:spTgt spid="16">
                                            <p:txEl>
                                              <p:pRg st="13" end="13"/>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16">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535194" y="778018"/>
            <a:ext cx="5566060" cy="5749637"/>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r>
              <a:rPr lang="en-US" sz="2000" dirty="0">
                <a:latin typeface="Times New Roman" panose="02020603050405020304" pitchFamily="18" charset="0"/>
                <a:cs typeface="Times New Roman" panose="02020603050405020304" pitchFamily="18" charset="0"/>
              </a:rPr>
              <a:t>Compound Interest is the interest calculated on the initial principal and the accumulated interest of previous periods of a deposit or loan. In easy words, it can be said as </a:t>
            </a:r>
            <a:r>
              <a:rPr lang="en-US" sz="2000" b="1" dirty="0">
                <a:latin typeface="Times New Roman" panose="02020603050405020304" pitchFamily="18" charset="0"/>
                <a:cs typeface="Times New Roman" panose="02020603050405020304" pitchFamily="18" charset="0"/>
              </a:rPr>
              <a:t>"interest on interest"</a:t>
            </a:r>
            <a:r>
              <a:rPr lang="en-US" sz="2000" dirty="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639" y="0"/>
            <a:ext cx="13101639" cy="8245478"/>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704202" y="142875"/>
            <a:ext cx="12690763" cy="6715125"/>
          </a:xfrm>
          <a:prstGeom prst="rect">
            <a:avLst/>
          </a:prstGeom>
          <a:blipFill>
            <a:blip r:embed="rId4"/>
            <a:tile tx="0" ty="0" sx="100000" sy="100000" flip="none" algn="tl"/>
          </a:blipFill>
          <a:effectLst>
            <a:outerShdw blurRad="50800" dist="38100" dir="2700000" algn="tl" rotWithShape="0">
              <a:prstClr val="black">
                <a:alpha val="40000"/>
              </a:prstClr>
            </a:outerShdw>
          </a:effectLst>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13" name="Rectangle 1"/>
          <p:cNvSpPr>
            <a:spLocks noChangeArrowheads="1"/>
          </p:cNvSpPr>
          <p:nvPr/>
        </p:nvSpPr>
        <p:spPr bwMode="auto">
          <a:xfrm>
            <a:off x="65804" y="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15870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rPr>
              <a:t>A = P + S.I</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hlinkClick r:id="rId5"/>
              </a:rPr>
              <a:t>  </a:t>
            </a:r>
            <a:endParaRPr kumimoji="0" lang="en-US" altLang="en-US" sz="7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200" b="0" i="0" u="none" strike="noStrike" cap="none" normalizeH="0" baseline="0" dirty="0" smtClean="0">
                <a:ln>
                  <a:noFill/>
                </a:ln>
                <a:solidFill>
                  <a:schemeClr val="tx1"/>
                </a:solidFill>
                <a:effectLst/>
                <a:latin typeface="Georgia" panose="02040502050405020303" pitchFamily="18" charset="0"/>
              </a:rPr>
              <a:t/>
            </a:r>
            <a:br>
              <a:rPr kumimoji="0" lang="en-US" altLang="en-US" sz="7200" b="0" i="0" u="none" strike="noStrike" cap="none" normalizeH="0" baseline="0" dirty="0" smtClean="0">
                <a:ln>
                  <a:noFill/>
                </a:ln>
                <a:solidFill>
                  <a:schemeClr val="tx1"/>
                </a:solidFill>
                <a:effectLst/>
                <a:latin typeface="Georgia" panose="02040502050405020303" pitchFamily="18" charset="0"/>
              </a:rPr>
            </a:br>
            <a:endParaRPr kumimoji="0" lang="en-US" altLang="en-US" sz="7200" b="0" i="0" u="none" strike="noStrike" cap="none" normalizeH="0" baseline="0" dirty="0" smtClean="0">
              <a:ln>
                <a:noFill/>
              </a:ln>
              <a:solidFill>
                <a:schemeClr val="tx1"/>
              </a:solidFill>
              <a:effectLst/>
              <a:latin typeface="Georgia" panose="02040502050405020303" pitchFamily="18" charset="0"/>
            </a:endParaRP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09607" y="5215665"/>
            <a:ext cx="2210810" cy="2064325"/>
          </a:xfrm>
          <a:prstGeom prst="rect">
            <a:avLst/>
          </a:prstGeom>
        </p:spPr>
      </p:pic>
      <p:sp>
        <p:nvSpPr>
          <p:cNvPr id="6" name="TextBox 5"/>
          <p:cNvSpPr txBox="1"/>
          <p:nvPr/>
        </p:nvSpPr>
        <p:spPr>
          <a:xfrm>
            <a:off x="581891" y="187619"/>
            <a:ext cx="11166764" cy="91409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400" dirty="0">
                <a:latin typeface="Times New Roman" panose="02020603050405020304" pitchFamily="18" charset="0"/>
                <a:cs typeface="Times New Roman" panose="02020603050405020304" pitchFamily="18" charset="0"/>
              </a:rPr>
              <a:t>A sum lent at 24% p.a. simple </a:t>
            </a:r>
            <a:r>
              <a:rPr lang="en-US" sz="2400" dirty="0" smtClean="0">
                <a:latin typeface="Times New Roman" panose="02020603050405020304" pitchFamily="18" charset="0"/>
                <a:cs typeface="Times New Roman" panose="02020603050405020304" pitchFamily="18" charset="0"/>
              </a:rPr>
              <a:t>interest yields </a:t>
            </a:r>
            <a:r>
              <a:rPr lang="en-US" sz="2400" dirty="0">
                <a:latin typeface="Times New Roman" panose="02020603050405020304" pitchFamily="18" charset="0"/>
                <a:cs typeface="Times New Roman" panose="02020603050405020304" pitchFamily="18" charset="0"/>
              </a:rPr>
              <a:t>Rs. 180 more interest than </a:t>
            </a:r>
            <a:r>
              <a:rPr lang="en-US" sz="2400" dirty="0" smtClean="0">
                <a:latin typeface="Times New Roman" panose="02020603050405020304" pitchFamily="18" charset="0"/>
                <a:cs typeface="Times New Roman" panose="02020603050405020304" pitchFamily="18" charset="0"/>
              </a:rPr>
              <a:t>when lent </a:t>
            </a:r>
            <a:r>
              <a:rPr lang="en-US" sz="2400" dirty="0">
                <a:latin typeface="Times New Roman" panose="02020603050405020304" pitchFamily="18" charset="0"/>
                <a:cs typeface="Times New Roman" panose="02020603050405020304" pitchFamily="18" charset="0"/>
              </a:rPr>
              <a:t>at 20% p.a. compound interest in </a:t>
            </a:r>
            <a:r>
              <a:rPr lang="en-US" sz="2400" dirty="0" smtClean="0">
                <a:latin typeface="Times New Roman" panose="02020603050405020304" pitchFamily="18" charset="0"/>
                <a:cs typeface="Times New Roman" panose="02020603050405020304" pitchFamily="18" charset="0"/>
              </a:rPr>
              <a:t>two years</a:t>
            </a:r>
            <a:r>
              <a:rPr lang="en-US" sz="2400" dirty="0">
                <a:latin typeface="Times New Roman" panose="02020603050405020304" pitchFamily="18" charset="0"/>
                <a:cs typeface="Times New Roman" panose="02020603050405020304" pitchFamily="18" charset="0"/>
              </a:rPr>
              <a:t>. Find the sum.</a:t>
            </a:r>
            <a:endParaRPr lang="en-I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Rectangle 14"/>
              <p:cNvSpPr/>
              <p:nvPr/>
            </p:nvSpPr>
            <p:spPr>
              <a:xfrm>
                <a:off x="1227836" y="1468582"/>
                <a:ext cx="3971826" cy="5127851"/>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IN" sz="2000" b="1" dirty="0" smtClean="0">
                    <a:latin typeface="Times New Roman" panose="02020603050405020304" pitchFamily="18" charset="0"/>
                    <a:cs typeface="Times New Roman" panose="02020603050405020304" pitchFamily="18" charset="0"/>
                  </a:rPr>
                  <a:t>Solution:</a:t>
                </a:r>
              </a:p>
              <a:p>
                <a:r>
                  <a:rPr lang="en-US" sz="2000" dirty="0">
                    <a:latin typeface="Times New Roman" panose="02020603050405020304" pitchFamily="18" charset="0"/>
                    <a:cs typeface="Times New Roman" panose="02020603050405020304" pitchFamily="18" charset="0"/>
                  </a:rPr>
                  <a:t>Simple Interest (S.I</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a:t>
                </a:r>
                <a14:m>
                  <m:oMath xmlns:m="http://schemas.openxmlformats.org/officeDocument/2006/math">
                    <m:f>
                      <m:fPr>
                        <m:ctrlPr>
                          <a:rPr lang="en-IN" sz="2000" i="1">
                            <a:latin typeface="Cambria Math" panose="02040503050406030204" pitchFamily="18" charset="0"/>
                          </a:rPr>
                        </m:ctrlPr>
                      </m:fPr>
                      <m:num>
                        <m:r>
                          <a:rPr lang="en-US" sz="2000" i="1">
                            <a:latin typeface="Cambria Math" panose="02040503050406030204" pitchFamily="18" charset="0"/>
                          </a:rPr>
                          <m:t>𝑃</m:t>
                        </m:r>
                        <m:r>
                          <a:rPr lang="en-US" sz="2000" i="1">
                            <a:latin typeface="Cambria Math" panose="02040503050406030204" pitchFamily="18" charset="0"/>
                          </a:rPr>
                          <m:t> ×</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𝑅</m:t>
                        </m:r>
                      </m:num>
                      <m:den>
                        <m:r>
                          <a:rPr lang="en-IN" sz="2000" i="1">
                            <a:latin typeface="Cambria Math" panose="02040503050406030204" pitchFamily="18" charset="0"/>
                          </a:rPr>
                          <m:t>1</m:t>
                        </m:r>
                        <m:r>
                          <a:rPr lang="en-US" sz="2000" i="1">
                            <a:latin typeface="Cambria Math" panose="02040503050406030204" pitchFamily="18" charset="0"/>
                          </a:rPr>
                          <m:t>00</m:t>
                        </m:r>
                      </m:den>
                    </m:f>
                    <m:r>
                      <a:rPr lang="en-IN" sz="2000" i="1">
                        <a:latin typeface="Cambria Math" panose="02040503050406030204" pitchFamily="18" charset="0"/>
                      </a:rPr>
                      <m:t> </m:t>
                    </m:r>
                  </m:oMath>
                </a14:m>
                <a:endParaRPr lang="en-IN" sz="2000" dirty="0">
                  <a:latin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S.I</a:t>
                </a: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t>
                </a:r>
                <a14:m>
                  <m:oMath xmlns:m="http://schemas.openxmlformats.org/officeDocument/2006/math">
                    <m:f>
                      <m:fPr>
                        <m:ctrlPr>
                          <a:rPr lang="en-IN" sz="2400" i="1">
                            <a:latin typeface="Cambria Math" panose="02040503050406030204" pitchFamily="18" charset="0"/>
                          </a:rPr>
                        </m:ctrlPr>
                      </m:fPr>
                      <m:num>
                        <m:r>
                          <a:rPr lang="en-IN" sz="2400" i="1">
                            <a:latin typeface="Cambria Math" panose="02040503050406030204" pitchFamily="18" charset="0"/>
                          </a:rPr>
                          <m:t>𝑃</m:t>
                        </m:r>
                        <m:r>
                          <a:rPr lang="en-US" sz="2400" i="1">
                            <a:latin typeface="Cambria Math" panose="02040503050406030204" pitchFamily="18" charset="0"/>
                          </a:rPr>
                          <m:t> ×</m:t>
                        </m:r>
                        <m:r>
                          <m:rPr>
                            <m:nor/>
                          </m:rPr>
                          <a:rPr lang="en-IN" sz="2400" b="0" i="0" smtClean="0">
                            <a:latin typeface="Cambria Math" panose="02040503050406030204" pitchFamily="18" charset="0"/>
                          </a:rPr>
                          <m:t>24</m:t>
                        </m:r>
                        <m:r>
                          <a:rPr lang="en-US" sz="2400" i="1">
                            <a:latin typeface="Cambria Math" panose="02040503050406030204" pitchFamily="18" charset="0"/>
                          </a:rPr>
                          <m:t>×</m:t>
                        </m:r>
                        <m:r>
                          <a:rPr lang="en-IN" sz="2400" b="0" i="1" smtClean="0">
                            <a:latin typeface="Cambria Math" panose="02040503050406030204" pitchFamily="18" charset="0"/>
                          </a:rPr>
                          <m:t>2</m:t>
                        </m:r>
                      </m:num>
                      <m:den>
                        <m:r>
                          <a:rPr lang="en-IN" sz="2400" i="1">
                            <a:latin typeface="Cambria Math" panose="02040503050406030204" pitchFamily="18" charset="0"/>
                          </a:rPr>
                          <m:t>1</m:t>
                        </m:r>
                        <m:r>
                          <a:rPr lang="en-US" sz="2400" i="1">
                            <a:latin typeface="Cambria Math" panose="02040503050406030204" pitchFamily="18" charset="0"/>
                          </a:rPr>
                          <m:t>00</m:t>
                        </m:r>
                      </m:den>
                    </m:f>
                  </m:oMath>
                </a14:m>
                <a:r>
                  <a:rPr lang="en-IN" sz="2000" dirty="0" smtClean="0">
                    <a:latin typeface="Times New Roman" panose="02020603050405020304" pitchFamily="18" charset="0"/>
                    <a:cs typeface="Times New Roman" panose="02020603050405020304" pitchFamily="18" charset="0"/>
                  </a:rPr>
                  <a:t> </a:t>
                </a:r>
              </a:p>
              <a:p>
                <a:endParaRPr lang="en-I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C.I  </a:t>
                </a:r>
                <a14:m>
                  <m:oMath xmlns:m="http://schemas.openxmlformats.org/officeDocument/2006/math">
                    <m:r>
                      <a:rPr lang="en-IN" sz="2000" i="1">
                        <a:latin typeface="Cambria Math" panose="02040503050406030204" pitchFamily="18" charset="0"/>
                      </a:rPr>
                      <m:t>=</m:t>
                    </m:r>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1+</m:t>
                        </m:r>
                        <m:f>
                          <m:fPr>
                            <m:ctrlPr>
                              <a:rPr lang="en-IN" sz="2000" i="1">
                                <a:latin typeface="Cambria Math" panose="02040503050406030204" pitchFamily="18" charset="0"/>
                              </a:rPr>
                            </m:ctrlPr>
                          </m:fPr>
                          <m:num>
                            <m:r>
                              <a:rPr lang="en-US" sz="2000" i="1">
                                <a:latin typeface="Cambria Math" panose="02040503050406030204" pitchFamily="18" charset="0"/>
                              </a:rPr>
                              <m:t>𝑅</m:t>
                            </m:r>
                          </m:num>
                          <m:den>
                            <m:r>
                              <a:rPr lang="en-IN" sz="2000" i="1">
                                <a:latin typeface="Cambria Math" panose="02040503050406030204" pitchFamily="18" charset="0"/>
                              </a:rPr>
                              <m:t>1</m:t>
                            </m:r>
                            <m:r>
                              <a:rPr lang="en-US" sz="2000" i="1">
                                <a:latin typeface="Cambria Math" panose="02040503050406030204" pitchFamily="18" charset="0"/>
                              </a:rPr>
                              <m:t>00</m:t>
                            </m:r>
                          </m:den>
                        </m:f>
                        <m:r>
                          <a:rPr lang="en-US" sz="2000" i="1">
                            <a:latin typeface="Cambria Math" panose="02040503050406030204" pitchFamily="18" charset="0"/>
                          </a:rPr>
                          <m:t> </m:t>
                        </m:r>
                      </m:e>
                    </m:d>
                    <m:r>
                      <a:rPr lang="en-US" sz="2000" i="1" baseline="90000">
                        <a:latin typeface="Cambria Math" panose="02040503050406030204" pitchFamily="18" charset="0"/>
                      </a:rPr>
                      <m:t>𝑛</m:t>
                    </m:r>
                  </m:oMath>
                </a14:m>
                <a:r>
                  <a:rPr lang="en-IN" sz="2000" dirty="0" smtClean="0">
                    <a:latin typeface="Times New Roman" panose="02020603050405020304" pitchFamily="18" charset="0"/>
                    <a:cs typeface="Times New Roman" panose="02020603050405020304" pitchFamily="18" charset="0"/>
                  </a:rPr>
                  <a:t>- P</a:t>
                </a:r>
              </a:p>
              <a:p>
                <a:endParaRPr lang="en-IN" sz="2000" dirty="0" smtClean="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 </a:t>
                </a:r>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1+</m:t>
                        </m:r>
                        <m:f>
                          <m:fPr>
                            <m:ctrlPr>
                              <a:rPr lang="en-IN" sz="2000" i="1">
                                <a:latin typeface="Cambria Math" panose="02040503050406030204" pitchFamily="18" charset="0"/>
                              </a:rPr>
                            </m:ctrlPr>
                          </m:fPr>
                          <m:num>
                            <m:r>
                              <a:rPr lang="en-IN" sz="2000" b="0" i="1" smtClean="0">
                                <a:latin typeface="Cambria Math" panose="02040503050406030204" pitchFamily="18" charset="0"/>
                              </a:rPr>
                              <m:t>20</m:t>
                            </m:r>
                          </m:num>
                          <m:den>
                            <m:r>
                              <a:rPr lang="en-IN" sz="2000" i="1">
                                <a:latin typeface="Cambria Math" panose="02040503050406030204" pitchFamily="18" charset="0"/>
                              </a:rPr>
                              <m:t>1</m:t>
                            </m:r>
                            <m:r>
                              <a:rPr lang="en-US" sz="2000" i="1">
                                <a:latin typeface="Cambria Math" panose="02040503050406030204" pitchFamily="18" charset="0"/>
                              </a:rPr>
                              <m:t>00</m:t>
                            </m:r>
                          </m:den>
                        </m:f>
                        <m:r>
                          <a:rPr lang="en-US" sz="2000" i="1">
                            <a:latin typeface="Cambria Math" panose="02040503050406030204" pitchFamily="18" charset="0"/>
                          </a:rPr>
                          <m:t> </m:t>
                        </m:r>
                      </m:e>
                    </m:d>
                    <m:r>
                      <a:rPr lang="en-IN" sz="2000" b="0" i="1" baseline="60000" smtClean="0">
                        <a:latin typeface="Cambria Math" panose="02040503050406030204" pitchFamily="18" charset="0"/>
                      </a:rPr>
                      <m:t>2</m:t>
                    </m:r>
                  </m:oMath>
                </a14:m>
                <a:r>
                  <a:rPr lang="en-IN" sz="2000" dirty="0" smtClean="0">
                    <a:latin typeface="Times New Roman" panose="02020603050405020304" pitchFamily="18" charset="0"/>
                    <a:cs typeface="Times New Roman" panose="02020603050405020304" pitchFamily="18" charset="0"/>
                  </a:rPr>
                  <a:t>- P</a:t>
                </a:r>
              </a:p>
              <a:p>
                <a:endParaRPr lang="en-IN" sz="2000" dirty="0" smtClean="0">
                  <a:latin typeface="Times New Roman" panose="02020603050405020304" pitchFamily="18" charset="0"/>
                  <a:cs typeface="Times New Roman" panose="02020603050405020304" pitchFamily="18" charset="0"/>
                </a:endParaRPr>
              </a:p>
              <a:p>
                <a:r>
                  <a:rPr lang="en-IN" sz="2000" i="1" dirty="0" smtClean="0">
                    <a:latin typeface="Times New Roman" panose="02020603050405020304" pitchFamily="18" charset="0"/>
                    <a:cs typeface="Times New Roman" panose="02020603050405020304" pitchFamily="18" charset="0"/>
                  </a:rPr>
                  <a:t> </a:t>
                </a:r>
                <a14:m>
                  <m:oMath xmlns:m="http://schemas.openxmlformats.org/officeDocument/2006/math">
                    <m:f>
                      <m:fPr>
                        <m:ctrlPr>
                          <a:rPr lang="en-IN" sz="2000" i="1">
                            <a:latin typeface="Cambria Math" panose="02040503050406030204" pitchFamily="18" charset="0"/>
                          </a:rPr>
                        </m:ctrlPr>
                      </m:fPr>
                      <m:num>
                        <m:r>
                          <a:rPr lang="en-IN" sz="2000" b="0" i="1" smtClean="0">
                            <a:latin typeface="Cambria Math" panose="02040503050406030204" pitchFamily="18" charset="0"/>
                          </a:rPr>
                          <m:t>48</m:t>
                        </m:r>
                        <m:r>
                          <a:rPr lang="en-IN" sz="2000" b="0" i="1" smtClean="0">
                            <a:latin typeface="Cambria Math" panose="02040503050406030204" pitchFamily="18" charset="0"/>
                          </a:rPr>
                          <m:t>𝑃</m:t>
                        </m:r>
                      </m:num>
                      <m:den>
                        <m:r>
                          <a:rPr lang="en-IN" sz="2000" i="1">
                            <a:latin typeface="Cambria Math" panose="02040503050406030204" pitchFamily="18" charset="0"/>
                          </a:rPr>
                          <m:t>1</m:t>
                        </m:r>
                        <m:r>
                          <a:rPr lang="en-US" sz="2000" i="1">
                            <a:latin typeface="Cambria Math" panose="02040503050406030204" pitchFamily="18" charset="0"/>
                          </a:rPr>
                          <m:t>00</m:t>
                        </m:r>
                      </m:den>
                    </m:f>
                  </m:oMath>
                </a14:m>
                <a:r>
                  <a:rPr lang="en-IN" sz="2000" dirty="0" smtClean="0">
                    <a:latin typeface="Times New Roman" panose="02020603050405020304" pitchFamily="18" charset="0"/>
                    <a:cs typeface="Times New Roman" panose="02020603050405020304" pitchFamily="18" charset="0"/>
                  </a:rPr>
                  <a:t> - </a:t>
                </a:r>
                <a14:m>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1+</m:t>
                        </m:r>
                        <m:f>
                          <m:fPr>
                            <m:ctrlPr>
                              <a:rPr lang="en-IN" sz="2000" i="1">
                                <a:latin typeface="Cambria Math" panose="02040503050406030204" pitchFamily="18" charset="0"/>
                              </a:rPr>
                            </m:ctrlPr>
                          </m:fPr>
                          <m:num>
                            <m:r>
                              <a:rPr lang="en-IN" sz="2000" i="1">
                                <a:latin typeface="Cambria Math" panose="02040503050406030204" pitchFamily="18" charset="0"/>
                              </a:rPr>
                              <m:t>20</m:t>
                            </m:r>
                          </m:num>
                          <m:den>
                            <m:r>
                              <a:rPr lang="en-IN" sz="2000" i="1">
                                <a:latin typeface="Cambria Math" panose="02040503050406030204" pitchFamily="18" charset="0"/>
                              </a:rPr>
                              <m:t>1</m:t>
                            </m:r>
                            <m:r>
                              <a:rPr lang="en-US" sz="2000" i="1">
                                <a:latin typeface="Cambria Math" panose="02040503050406030204" pitchFamily="18" charset="0"/>
                              </a:rPr>
                              <m:t>00</m:t>
                            </m:r>
                          </m:den>
                        </m:f>
                        <m:r>
                          <a:rPr lang="en-US" sz="2000" i="1">
                            <a:latin typeface="Cambria Math" panose="02040503050406030204" pitchFamily="18" charset="0"/>
                          </a:rPr>
                          <m:t> </m:t>
                        </m:r>
                      </m:e>
                    </m:d>
                    <m:r>
                      <a:rPr lang="en-IN" sz="2000" i="1" baseline="60000">
                        <a:latin typeface="Cambria Math" panose="02040503050406030204" pitchFamily="18" charset="0"/>
                      </a:rPr>
                      <m:t>2</m:t>
                    </m:r>
                  </m:oMath>
                </a14:m>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P = 180</a:t>
                </a:r>
              </a:p>
              <a:p>
                <a:endParaRPr lang="en-IN" sz="2000" dirty="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P = </a:t>
                </a:r>
                <a:r>
                  <a:rPr lang="en-IN" sz="2000" dirty="0" err="1" smtClean="0">
                    <a:latin typeface="Times New Roman" panose="02020603050405020304" pitchFamily="18" charset="0"/>
                    <a:cs typeface="Times New Roman" panose="02020603050405020304" pitchFamily="18" charset="0"/>
                  </a:rPr>
                  <a:t>Rs</a:t>
                </a:r>
                <a:r>
                  <a:rPr lang="en-IN" sz="2000" dirty="0" smtClean="0">
                    <a:latin typeface="Times New Roman" panose="02020603050405020304" pitchFamily="18" charset="0"/>
                    <a:cs typeface="Times New Roman" panose="02020603050405020304" pitchFamily="18" charset="0"/>
                  </a:rPr>
                  <a:t>. 4500</a:t>
                </a:r>
                <a:endParaRPr lang="en-IN" sz="2000" dirty="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1227836" y="1468582"/>
                <a:ext cx="3971826" cy="5127851"/>
              </a:xfrm>
              <a:prstGeom prst="rect">
                <a:avLst/>
              </a:prstGeom>
              <a:blipFill>
                <a:blip r:embed="rId7"/>
                <a:stretch>
                  <a:fillRect l="-1062"/>
                </a:stretch>
              </a:blipFill>
            </p:spPr>
            <p:txBody>
              <a:bodyPr/>
              <a:lstStyle/>
              <a:p>
                <a:r>
                  <a:rPr lang="en-IN">
                    <a:noFill/>
                  </a:rPr>
                  <a:t> </a:t>
                </a:r>
              </a:p>
            </p:txBody>
          </p:sp>
        </mc:Fallback>
      </mc:AlternateContent>
      <p:sp>
        <p:nvSpPr>
          <p:cNvPr id="16" name="Rectangle 15"/>
          <p:cNvSpPr/>
          <p:nvPr/>
        </p:nvSpPr>
        <p:spPr>
          <a:xfrm>
            <a:off x="7301857" y="1629063"/>
            <a:ext cx="3812961" cy="4967370"/>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endParaRPr lang="en-IN" sz="2000" dirty="0" smtClean="0">
              <a:latin typeface="Cambria Math" panose="02040503050406030204" pitchFamily="18" charset="0"/>
            </a:endParaRPr>
          </a:p>
          <a:p>
            <a:r>
              <a:rPr lang="en-IN" sz="2000" dirty="0" smtClean="0">
                <a:latin typeface="Times New Roman" panose="02020603050405020304" pitchFamily="18" charset="0"/>
                <a:cs typeface="Times New Roman" panose="02020603050405020304" pitchFamily="18" charset="0"/>
              </a:rPr>
              <a:t> </a:t>
            </a: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C.I = 0.44P</a:t>
            </a:r>
          </a:p>
          <a:p>
            <a:r>
              <a:rPr lang="en-IN" sz="2000" dirty="0" smtClean="0">
                <a:latin typeface="Times New Roman" panose="02020603050405020304" pitchFamily="18" charset="0"/>
                <a:cs typeface="Times New Roman" panose="02020603050405020304" pitchFamily="18" charset="0"/>
              </a:rPr>
              <a:t>S.I = 0.48P</a:t>
            </a:r>
          </a:p>
          <a:p>
            <a:r>
              <a:rPr lang="en-IN" sz="2000" dirty="0" smtClean="0">
                <a:latin typeface="Times New Roman" panose="02020603050405020304" pitchFamily="18" charset="0"/>
                <a:cs typeface="Times New Roman" panose="02020603050405020304" pitchFamily="18" charset="0"/>
              </a:rPr>
              <a:t>0.04P = 180 </a:t>
            </a:r>
          </a:p>
          <a:p>
            <a:r>
              <a:rPr lang="en-IN" sz="2000" dirty="0" smtClean="0">
                <a:latin typeface="Times New Roman" panose="02020603050405020304" pitchFamily="18" charset="0"/>
                <a:cs typeface="Times New Roman" panose="02020603050405020304" pitchFamily="18" charset="0"/>
              </a:rPr>
              <a:t>P = Rs.4500</a:t>
            </a:r>
          </a:p>
          <a:p>
            <a:endParaRPr lang="en-IN" sz="2000" dirty="0" smtClean="0">
              <a:latin typeface="Times New Roman" panose="02020603050405020304" pitchFamily="18" charset="0"/>
              <a:cs typeface="Times New Roman" panose="02020603050405020304" pitchFamily="18" charset="0"/>
            </a:endParaRPr>
          </a:p>
        </p:txBody>
      </p:sp>
      <p:sp>
        <p:nvSpPr>
          <p:cNvPr id="8" name="TextBox 7"/>
          <p:cNvSpPr txBox="1"/>
          <p:nvPr/>
        </p:nvSpPr>
        <p:spPr>
          <a:xfrm>
            <a:off x="5846909" y="3316023"/>
            <a:ext cx="844836" cy="461665"/>
          </a:xfrm>
          <a:prstGeom prst="rect">
            <a:avLst/>
          </a:prstGeom>
          <a:blipFill>
            <a:blip r:embed="rId8"/>
            <a:tile tx="0" ty="0" sx="100000" sy="100000" flip="none" algn="tl"/>
          </a:blipFill>
          <a:scene3d>
            <a:camera prst="orthographicFront"/>
            <a:lightRig rig="threePt" dir="t"/>
          </a:scene3d>
          <a:sp3d>
            <a:bevelT prst="relaxedInset"/>
          </a:sp3d>
        </p:spPr>
        <p:txBody>
          <a:bodyPr wrap="square" rtlCol="0">
            <a:spAutoFit/>
          </a:bodyPr>
          <a:lstStyle/>
          <a:p>
            <a:r>
              <a:rPr lang="en-IN" sz="2400" dirty="0" smtClean="0">
                <a:latin typeface="Times New Roman" panose="02020603050405020304" pitchFamily="18" charset="0"/>
                <a:cs typeface="Times New Roman" panose="02020603050405020304" pitchFamily="18" charset="0"/>
              </a:rPr>
              <a:t>OR</a:t>
            </a:r>
            <a:endParaRPr lang="en-IN" sz="24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7584852" y="1846613"/>
            <a:ext cx="3225054" cy="707886"/>
          </a:xfrm>
          <a:prstGeom prst="rect">
            <a:avLst/>
          </a:prstGeom>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smtClean="0">
                <a:latin typeface="Times New Roman" panose="02020603050405020304" pitchFamily="18" charset="0"/>
                <a:cs typeface="Times New Roman" panose="02020603050405020304" pitchFamily="18" charset="0"/>
              </a:rPr>
              <a:t>COMPOUND INTEREST          </a:t>
            </a:r>
            <a:r>
              <a:rPr lang="en-US" sz="2000" b="1" dirty="0" err="1" smtClean="0">
                <a:latin typeface="Times New Roman" panose="02020603050405020304" pitchFamily="18" charset="0"/>
                <a:cs typeface="Times New Roman" panose="02020603050405020304" pitchFamily="18" charset="0"/>
              </a:rPr>
              <a:t>Rs.P</a:t>
            </a:r>
            <a:endParaRPr lang="en-IN" sz="2000" b="1" dirty="0">
              <a:latin typeface="Times New Roman" panose="02020603050405020304" pitchFamily="18" charset="0"/>
              <a:cs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162598707"/>
              </p:ext>
            </p:extLst>
          </p:nvPr>
        </p:nvGraphicFramePr>
        <p:xfrm>
          <a:off x="7591713" y="2772049"/>
          <a:ext cx="3218193" cy="1758387"/>
        </p:xfrm>
        <a:graphic>
          <a:graphicData uri="http://schemas.openxmlformats.org/drawingml/2006/table">
            <a:tbl>
              <a:tblPr>
                <a:effectLst>
                  <a:innerShdw blurRad="63500" dist="50800" dir="5400000">
                    <a:prstClr val="black">
                      <a:alpha val="50000"/>
                    </a:prstClr>
                  </a:innerShdw>
                </a:effectLst>
                <a:tableStyleId>{5C22544A-7EE6-4342-B048-85BDC9FD1C3A}</a:tableStyleId>
              </a:tblPr>
              <a:tblGrid>
                <a:gridCol w="3218193">
                  <a:extLst>
                    <a:ext uri="{9D8B030D-6E8A-4147-A177-3AD203B41FA5}">
                      <a16:colId xmlns:a16="http://schemas.microsoft.com/office/drawing/2014/main" val="2847753823"/>
                    </a:ext>
                  </a:extLst>
                </a:gridCol>
              </a:tblGrid>
              <a:tr h="502829">
                <a:tc>
                  <a:txBody>
                    <a:bodyPr/>
                    <a:lstStyle/>
                    <a:p>
                      <a:pPr algn="ctr"/>
                      <a:r>
                        <a:rPr lang="en-US" sz="1800" b="1" dirty="0" smtClean="0">
                          <a:solidFill>
                            <a:schemeClr val="tx1"/>
                          </a:solidFill>
                          <a:latin typeface="Times New Roman" panose="02020603050405020304" pitchFamily="18" charset="0"/>
                          <a:cs typeface="Times New Roman" panose="02020603050405020304" pitchFamily="18" charset="0"/>
                        </a:rPr>
                        <a:t>Interest </a:t>
                      </a:r>
                      <a:endParaRPr lang="en-IN"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10858727"/>
                  </a:ext>
                </a:extLst>
              </a:tr>
              <a:tr h="375607">
                <a:tc>
                  <a:txBody>
                    <a:bodyPr/>
                    <a:lstStyle/>
                    <a:p>
                      <a:r>
                        <a:rPr lang="en-US" sz="1800" dirty="0" smtClean="0">
                          <a:latin typeface="Times New Roman" panose="02020603050405020304" pitchFamily="18" charset="0"/>
                          <a:cs typeface="Times New Roman" panose="02020603050405020304" pitchFamily="18" charset="0"/>
                        </a:rPr>
                        <a:t>20%</a:t>
                      </a:r>
                      <a:r>
                        <a:rPr lang="en-US" sz="1800" baseline="0" dirty="0" smtClean="0">
                          <a:latin typeface="Times New Roman" panose="02020603050405020304" pitchFamily="18" charset="0"/>
                          <a:cs typeface="Times New Roman" panose="02020603050405020304" pitchFamily="18" charset="0"/>
                        </a:rPr>
                        <a:t> of P = </a:t>
                      </a:r>
                      <a:r>
                        <a:rPr lang="en-US" sz="1800" b="1" baseline="0" dirty="0" smtClean="0">
                          <a:solidFill>
                            <a:srgbClr val="FF0000"/>
                          </a:solidFill>
                          <a:latin typeface="Times New Roman" panose="02020603050405020304" pitchFamily="18" charset="0"/>
                          <a:cs typeface="Times New Roman" panose="02020603050405020304" pitchFamily="18" charset="0"/>
                        </a:rPr>
                        <a:t>0.2P</a:t>
                      </a:r>
                      <a:endParaRPr lang="en-IN" sz="1800"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27941440"/>
                  </a:ext>
                </a:extLst>
              </a:tr>
              <a:tr h="879951">
                <a:tc>
                  <a:txBody>
                    <a:bodyPr/>
                    <a:lstStyle/>
                    <a:p>
                      <a:r>
                        <a:rPr lang="en-US" sz="1800" dirty="0" smtClean="0">
                          <a:latin typeface="Times New Roman" panose="02020603050405020304" pitchFamily="18" charset="0"/>
                          <a:cs typeface="Times New Roman" panose="02020603050405020304" pitchFamily="18" charset="0"/>
                        </a:rPr>
                        <a:t>20% of P + 20% of 0.2P = 0.2P+0.04P = </a:t>
                      </a:r>
                      <a:r>
                        <a:rPr lang="en-US" sz="1800" b="1" dirty="0" smtClean="0">
                          <a:solidFill>
                            <a:srgbClr val="FF0000"/>
                          </a:solidFill>
                          <a:latin typeface="Times New Roman" panose="02020603050405020304" pitchFamily="18" charset="0"/>
                          <a:cs typeface="Times New Roman" panose="02020603050405020304" pitchFamily="18" charset="0"/>
                        </a:rPr>
                        <a:t>0.24P</a:t>
                      </a:r>
                      <a:endParaRPr lang="en-IN" sz="1800"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873268142"/>
                  </a:ext>
                </a:extLst>
              </a:tr>
            </a:tbl>
          </a:graphicData>
        </a:graphic>
      </p:graphicFrame>
    </p:spTree>
    <p:extLst>
      <p:ext uri="{BB962C8B-B14F-4D97-AF65-F5344CB8AC3E}">
        <p14:creationId xmlns:p14="http://schemas.microsoft.com/office/powerpoint/2010/main" val="3533513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xEl>
                                              <p:pRg st="10" end="10"/>
                                            </p:txEl>
                                          </p:spTgt>
                                        </p:tgtEl>
                                        <p:attrNameLst>
                                          <p:attrName>style.visibility</p:attrName>
                                        </p:attrNameLst>
                                      </p:cBhvr>
                                      <p:to>
                                        <p:strVal val="visible"/>
                                      </p:to>
                                    </p:set>
                                    <p:anim calcmode="lin" valueType="num">
                                      <p:cBhvr additive="base">
                                        <p:cTn id="19" dur="500" fill="hold"/>
                                        <p:tgtEl>
                                          <p:spTgt spid="15">
                                            <p:txEl>
                                              <p:pRg st="10" end="1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xEl>
                                              <p:pRg st="11" end="11"/>
                                            </p:txEl>
                                          </p:spTgt>
                                        </p:tgtEl>
                                        <p:attrNameLst>
                                          <p:attrName>style.visibility</p:attrName>
                                        </p:attrNameLst>
                                      </p:cBhvr>
                                      <p:to>
                                        <p:strVal val="visible"/>
                                      </p:to>
                                    </p:set>
                                    <p:anim calcmode="lin" valueType="num">
                                      <p:cBhvr additive="base">
                                        <p:cTn id="25" dur="500" fill="hold"/>
                                        <p:tgtEl>
                                          <p:spTgt spid="15">
                                            <p:txEl>
                                              <p:pRg st="11" end="1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xEl>
                                              <p:pRg st="13" end="13"/>
                                            </p:txEl>
                                          </p:spTgt>
                                        </p:tgtEl>
                                        <p:attrNameLst>
                                          <p:attrName>style.visibility</p:attrName>
                                        </p:attrNameLst>
                                      </p:cBhvr>
                                      <p:to>
                                        <p:strVal val="visible"/>
                                      </p:to>
                                    </p:set>
                                    <p:anim calcmode="lin" valueType="num">
                                      <p:cBhvr additive="base">
                                        <p:cTn id="31" dur="500" fill="hold"/>
                                        <p:tgtEl>
                                          <p:spTgt spid="15">
                                            <p:txEl>
                                              <p:pRg st="13" end="1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
                                            <p:txEl>
                                              <p:pRg st="15" end="15"/>
                                            </p:txEl>
                                          </p:spTgt>
                                        </p:tgtEl>
                                        <p:attrNameLst>
                                          <p:attrName>style.visibility</p:attrName>
                                        </p:attrNameLst>
                                      </p:cBhvr>
                                      <p:to>
                                        <p:strVal val="visible"/>
                                      </p:to>
                                    </p:set>
                                    <p:anim calcmode="lin" valueType="num">
                                      <p:cBhvr additive="base">
                                        <p:cTn id="37" dur="500" fill="hold"/>
                                        <p:tgtEl>
                                          <p:spTgt spid="15">
                                            <p:txEl>
                                              <p:pRg st="15" end="1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5">
                                            <p:txEl>
                                              <p:pRg st="17" end="17"/>
                                            </p:txEl>
                                          </p:spTgt>
                                        </p:tgtEl>
                                        <p:attrNameLst>
                                          <p:attrName>style.visibility</p:attrName>
                                        </p:attrNameLst>
                                      </p:cBhvr>
                                      <p:to>
                                        <p:strVal val="visible"/>
                                      </p:to>
                                    </p:set>
                                    <p:anim calcmode="lin" valueType="num">
                                      <p:cBhvr additive="base">
                                        <p:cTn id="43" dur="500" fill="hold"/>
                                        <p:tgtEl>
                                          <p:spTgt spid="15">
                                            <p:txEl>
                                              <p:pRg st="17" end="1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5">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5">
                                            <p:txEl>
                                              <p:pRg st="19" end="19"/>
                                            </p:txEl>
                                          </p:spTgt>
                                        </p:tgtEl>
                                        <p:attrNameLst>
                                          <p:attrName>style.visibility</p:attrName>
                                        </p:attrNameLst>
                                      </p:cBhvr>
                                      <p:to>
                                        <p:strVal val="visible"/>
                                      </p:to>
                                    </p:set>
                                    <p:anim calcmode="lin" valueType="num">
                                      <p:cBhvr additive="base">
                                        <p:cTn id="49" dur="500" fill="hold"/>
                                        <p:tgtEl>
                                          <p:spTgt spid="15">
                                            <p:txEl>
                                              <p:pRg st="19" end="1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5">
                                            <p:txEl>
                                              <p:pRg st="19" end="1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5">
                                            <p:txEl>
                                              <p:pRg st="21" end="21"/>
                                            </p:txEl>
                                          </p:spTgt>
                                        </p:tgtEl>
                                        <p:attrNameLst>
                                          <p:attrName>style.visibility</p:attrName>
                                        </p:attrNameLst>
                                      </p:cBhvr>
                                      <p:to>
                                        <p:strVal val="visible"/>
                                      </p:to>
                                    </p:set>
                                    <p:anim calcmode="lin" valueType="num">
                                      <p:cBhvr additive="base">
                                        <p:cTn id="55" dur="500" fill="hold"/>
                                        <p:tgtEl>
                                          <p:spTgt spid="15">
                                            <p:txEl>
                                              <p:pRg st="21" end="2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5">
                                            <p:txEl>
                                              <p:pRg st="21" end="2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8">
                                            <p:txEl>
                                              <p:pRg st="0" end="0"/>
                                            </p:txEl>
                                          </p:spTgt>
                                        </p:tgtEl>
                                        <p:attrNameLst>
                                          <p:attrName>style.visibility</p:attrName>
                                        </p:attrNameLst>
                                      </p:cBhvr>
                                      <p:to>
                                        <p:strVal val="visible"/>
                                      </p:to>
                                    </p:set>
                                    <p:anim calcmode="lin" valueType="num">
                                      <p:cBhvr additive="base">
                                        <p:cTn id="6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1">
                                            <p:txEl>
                                              <p:pRg st="0" end="0"/>
                                            </p:txEl>
                                          </p:spTgt>
                                        </p:tgtEl>
                                        <p:attrNameLst>
                                          <p:attrName>style.visibility</p:attrName>
                                        </p:attrNameLst>
                                      </p:cBhvr>
                                      <p:to>
                                        <p:strVal val="visible"/>
                                      </p:to>
                                    </p:set>
                                    <p:anim calcmode="lin" valueType="num">
                                      <p:cBhvr additive="base">
                                        <p:cTn id="6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2"/>
                                        </p:tgtEl>
                                        <p:attrNameLst>
                                          <p:attrName>style.visibility</p:attrName>
                                        </p:attrNameLst>
                                      </p:cBhvr>
                                      <p:to>
                                        <p:strVal val="visible"/>
                                      </p:to>
                                    </p:set>
                                    <p:anim calcmode="lin" valueType="num">
                                      <p:cBhvr additive="base">
                                        <p:cTn id="73" dur="500" fill="hold"/>
                                        <p:tgtEl>
                                          <p:spTgt spid="2"/>
                                        </p:tgtEl>
                                        <p:attrNameLst>
                                          <p:attrName>ppt_x</p:attrName>
                                        </p:attrNameLst>
                                      </p:cBhvr>
                                      <p:tavLst>
                                        <p:tav tm="0">
                                          <p:val>
                                            <p:strVal val="#ppt_x"/>
                                          </p:val>
                                        </p:tav>
                                        <p:tav tm="100000">
                                          <p:val>
                                            <p:strVal val="#ppt_x"/>
                                          </p:val>
                                        </p:tav>
                                      </p:tavLst>
                                    </p:anim>
                                    <p:anim calcmode="lin" valueType="num">
                                      <p:cBhvr additive="base">
                                        <p:cTn id="7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6">
                                            <p:txEl>
                                              <p:pRg st="9" end="9"/>
                                            </p:txEl>
                                          </p:spTgt>
                                        </p:tgtEl>
                                        <p:attrNameLst>
                                          <p:attrName>style.visibility</p:attrName>
                                        </p:attrNameLst>
                                      </p:cBhvr>
                                      <p:to>
                                        <p:strVal val="visible"/>
                                      </p:to>
                                    </p:set>
                                    <p:anim calcmode="lin" valueType="num">
                                      <p:cBhvr additive="base">
                                        <p:cTn id="79" dur="500" fill="hold"/>
                                        <p:tgtEl>
                                          <p:spTgt spid="16">
                                            <p:txEl>
                                              <p:pRg st="9" end="9"/>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6">
                                            <p:txEl>
                                              <p:pRg st="10" end="10"/>
                                            </p:txEl>
                                          </p:spTgt>
                                        </p:tgtEl>
                                        <p:attrNameLst>
                                          <p:attrName>style.visibility</p:attrName>
                                        </p:attrNameLst>
                                      </p:cBhvr>
                                      <p:to>
                                        <p:strVal val="visible"/>
                                      </p:to>
                                    </p:set>
                                    <p:anim calcmode="lin" valueType="num">
                                      <p:cBhvr additive="base">
                                        <p:cTn id="85" dur="500" fill="hold"/>
                                        <p:tgtEl>
                                          <p:spTgt spid="16">
                                            <p:txEl>
                                              <p:pRg st="10" end="1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16">
                                            <p:txEl>
                                              <p:pRg st="11" end="11"/>
                                            </p:txEl>
                                          </p:spTgt>
                                        </p:tgtEl>
                                        <p:attrNameLst>
                                          <p:attrName>style.visibility</p:attrName>
                                        </p:attrNameLst>
                                      </p:cBhvr>
                                      <p:to>
                                        <p:strVal val="visible"/>
                                      </p:to>
                                    </p:set>
                                    <p:anim calcmode="lin" valueType="num">
                                      <p:cBhvr additive="base">
                                        <p:cTn id="91" dur="500" fill="hold"/>
                                        <p:tgtEl>
                                          <p:spTgt spid="16">
                                            <p:txEl>
                                              <p:pRg st="11" end="11"/>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16">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16">
                                            <p:txEl>
                                              <p:pRg st="12" end="12"/>
                                            </p:txEl>
                                          </p:spTgt>
                                        </p:tgtEl>
                                        <p:attrNameLst>
                                          <p:attrName>style.visibility</p:attrName>
                                        </p:attrNameLst>
                                      </p:cBhvr>
                                      <p:to>
                                        <p:strVal val="visible"/>
                                      </p:to>
                                    </p:set>
                                    <p:anim calcmode="lin" valueType="num">
                                      <p:cBhvr additive="base">
                                        <p:cTn id="97" dur="500" fill="hold"/>
                                        <p:tgtEl>
                                          <p:spTgt spid="16">
                                            <p:txEl>
                                              <p:pRg st="12" end="12"/>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16">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9639" y="0"/>
            <a:ext cx="13101639" cy="8245478"/>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324716" y="142875"/>
            <a:ext cx="11141570" cy="6715125"/>
          </a:xfrm>
          <a:prstGeom prst="rect">
            <a:avLst/>
          </a:prstGeom>
          <a:blipFill>
            <a:blip r:embed="rId3"/>
            <a:tile tx="0" ty="0" sx="100000" sy="100000" flip="none" algn="tl"/>
          </a:blipFill>
          <a:effectLst>
            <a:outerShdw blurRad="50800" dist="38100" dir="2700000" algn="tl" rotWithShape="0">
              <a:prstClr val="black">
                <a:alpha val="40000"/>
              </a:prstClr>
            </a:outerShdw>
          </a:effectLst>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2" name="Rectangle 1"/>
          <p:cNvSpPr/>
          <p:nvPr/>
        </p:nvSpPr>
        <p:spPr>
          <a:xfrm>
            <a:off x="1277747" y="461528"/>
            <a:ext cx="5017693" cy="6107691"/>
          </a:xfrm>
          <a:prstGeom prst="rect">
            <a:avLst/>
          </a:prstGeom>
          <a:blipFill>
            <a:blip r:embed="rId4"/>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r>
              <a:rPr lang="en-US" sz="2400" dirty="0">
                <a:latin typeface="Times New Roman" panose="02020603050405020304" pitchFamily="18" charset="0"/>
                <a:cs typeface="Times New Roman" panose="02020603050405020304" pitchFamily="18" charset="0"/>
              </a:rPr>
              <a:t>At simple interest a sum doubles itself </a:t>
            </a:r>
            <a:r>
              <a:rPr lang="en-US" sz="2400" dirty="0" smtClean="0">
                <a:latin typeface="Times New Roman" panose="02020603050405020304" pitchFamily="18" charset="0"/>
                <a:cs typeface="Times New Roman" panose="02020603050405020304" pitchFamily="18" charset="0"/>
              </a:rPr>
              <a:t>in twelve </a:t>
            </a:r>
            <a:r>
              <a:rPr lang="en-US" sz="2400" dirty="0">
                <a:latin typeface="Times New Roman" panose="02020603050405020304" pitchFamily="18" charset="0"/>
                <a:cs typeface="Times New Roman" panose="02020603050405020304" pitchFamily="18" charset="0"/>
              </a:rPr>
              <a:t>years. In how many years does </a:t>
            </a:r>
            <a:r>
              <a:rPr lang="en-US" sz="2400" dirty="0" smtClean="0">
                <a:latin typeface="Times New Roman" panose="02020603050405020304" pitchFamily="18" charset="0"/>
                <a:cs typeface="Times New Roman" panose="02020603050405020304" pitchFamily="18" charset="0"/>
              </a:rPr>
              <a:t>it become </a:t>
            </a:r>
            <a:r>
              <a:rPr lang="en-US" sz="2400" dirty="0">
                <a:latin typeface="Times New Roman" panose="02020603050405020304" pitchFamily="18" charset="0"/>
                <a:cs typeface="Times New Roman" panose="02020603050405020304" pitchFamily="18" charset="0"/>
              </a:rPr>
              <a:t>six times itself</a:t>
            </a:r>
            <a:r>
              <a:rPr lang="en-US" sz="2400" dirty="0" smtClean="0">
                <a:latin typeface="Times New Roman" panose="02020603050405020304" pitchFamily="18" charset="0"/>
                <a:cs typeface="Times New Roman" panose="02020603050405020304" pitchFamily="18" charset="0"/>
              </a:rPr>
              <a:t>?</a:t>
            </a:r>
          </a:p>
          <a:p>
            <a:endParaRPr lang="en-US" sz="2400" b="1" u="sng" dirty="0">
              <a:latin typeface="Times New Roman" panose="02020603050405020304" pitchFamily="18" charset="0"/>
              <a:cs typeface="Times New Roman" panose="02020603050405020304" pitchFamily="18" charset="0"/>
            </a:endParaRPr>
          </a:p>
          <a:p>
            <a:endParaRPr lang="en-US" sz="2400" b="1" u="sng" dirty="0" smtClean="0">
              <a:latin typeface="Times New Roman" panose="02020603050405020304" pitchFamily="18" charset="0"/>
              <a:cs typeface="Times New Roman" panose="02020603050405020304" pitchFamily="18" charset="0"/>
            </a:endParaRPr>
          </a:p>
          <a:p>
            <a:endParaRPr lang="en-US" sz="2400" b="1" u="sng" dirty="0">
              <a:latin typeface="Times New Roman" panose="02020603050405020304" pitchFamily="18" charset="0"/>
              <a:cs typeface="Times New Roman" panose="02020603050405020304" pitchFamily="18" charset="0"/>
            </a:endParaRPr>
          </a:p>
          <a:p>
            <a:endParaRPr lang="en-US" sz="2400" b="1" u="sng" dirty="0" smtClean="0">
              <a:latin typeface="Times New Roman" panose="02020603050405020304" pitchFamily="18" charset="0"/>
              <a:cs typeface="Times New Roman" panose="02020603050405020304" pitchFamily="18" charset="0"/>
            </a:endParaRPr>
          </a:p>
          <a:p>
            <a:endParaRPr lang="en-US" sz="2000" b="1" u="sng" dirty="0">
              <a:latin typeface="Times New Roman" panose="02020603050405020304" pitchFamily="18" charset="0"/>
              <a:cs typeface="Times New Roman" panose="02020603050405020304" pitchFamily="18" charset="0"/>
            </a:endParaRPr>
          </a:p>
          <a:p>
            <a:endParaRPr lang="en-US" sz="2000" b="1" u="sng" dirty="0" smtClean="0">
              <a:latin typeface="Times New Roman" panose="02020603050405020304" pitchFamily="18" charset="0"/>
              <a:cs typeface="Times New Roman" panose="02020603050405020304" pitchFamily="18" charset="0"/>
            </a:endParaRPr>
          </a:p>
          <a:p>
            <a:endParaRPr lang="en-US" sz="2000" b="1" u="sng" dirty="0">
              <a:latin typeface="Times New Roman" panose="02020603050405020304" pitchFamily="18" charset="0"/>
              <a:cs typeface="Times New Roman" panose="02020603050405020304" pitchFamily="18" charset="0"/>
            </a:endParaRPr>
          </a:p>
          <a:p>
            <a:endParaRPr lang="en-US" sz="2000" b="1" u="sng" dirty="0" smtClean="0">
              <a:latin typeface="Times New Roman" panose="02020603050405020304" pitchFamily="18" charset="0"/>
              <a:cs typeface="Times New Roman" panose="02020603050405020304" pitchFamily="18" charset="0"/>
            </a:endParaRPr>
          </a:p>
          <a:p>
            <a:endParaRPr lang="en-US" sz="2000" b="1" u="sng" dirty="0">
              <a:latin typeface="Times New Roman" panose="02020603050405020304" pitchFamily="18" charset="0"/>
              <a:cs typeface="Times New Roman" panose="02020603050405020304" pitchFamily="18" charset="0"/>
            </a:endParaRPr>
          </a:p>
          <a:p>
            <a:endParaRPr lang="en-US" sz="2000" b="1" u="sng" dirty="0" smtClean="0">
              <a:latin typeface="Times New Roman" panose="02020603050405020304" pitchFamily="18" charset="0"/>
              <a:cs typeface="Times New Roman" panose="02020603050405020304" pitchFamily="18" charset="0"/>
            </a:endParaRPr>
          </a:p>
          <a:p>
            <a:endParaRPr lang="en-US" sz="2000" b="1" u="sng" dirty="0">
              <a:latin typeface="Times New Roman" panose="02020603050405020304" pitchFamily="18" charset="0"/>
              <a:cs typeface="Times New Roman" panose="02020603050405020304" pitchFamily="18" charset="0"/>
            </a:endParaRPr>
          </a:p>
          <a:p>
            <a:endParaRPr lang="en-US" sz="2000" b="1" u="sng"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b="1" u="sng"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sp>
        <p:nvSpPr>
          <p:cNvPr id="6" name="Rectangle 5"/>
          <p:cNvSpPr/>
          <p:nvPr/>
        </p:nvSpPr>
        <p:spPr>
          <a:xfrm>
            <a:off x="6571212" y="476042"/>
            <a:ext cx="4253346" cy="6107691"/>
          </a:xfrm>
          <a:prstGeom prst="rect">
            <a:avLst/>
          </a:prstGeom>
          <a:blipFill>
            <a:blip r:embed="rId4"/>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Logical Explanation:</a:t>
            </a:r>
          </a:p>
          <a:p>
            <a:r>
              <a:rPr lang="en-US" sz="2400" dirty="0" smtClean="0">
                <a:latin typeface="Times New Roman" panose="02020603050405020304" pitchFamily="18" charset="0"/>
                <a:cs typeface="Times New Roman" panose="02020603050405020304" pitchFamily="18" charset="0"/>
              </a:rPr>
              <a:t>Let the amount invested be ‘P’.</a:t>
            </a:r>
          </a:p>
          <a:p>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Amount = P + S.I</a:t>
            </a:r>
            <a:endParaRPr lang="en-US" sz="2400" dirty="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481117" y="1769832"/>
            <a:ext cx="4448367" cy="443198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2400" b="1" dirty="0" smtClean="0">
                <a:latin typeface="Times New Roman" panose="02020603050405020304" pitchFamily="18" charset="0"/>
                <a:cs typeface="Times New Roman" panose="02020603050405020304" pitchFamily="18" charset="0"/>
              </a:rPr>
              <a:t>Amount = P + S.I </a:t>
            </a:r>
          </a:p>
          <a:p>
            <a:r>
              <a:rPr lang="en-US" sz="2400" dirty="0" smtClean="0">
                <a:latin typeface="Times New Roman" panose="02020603050405020304" pitchFamily="18" charset="0"/>
                <a:cs typeface="Times New Roman" panose="02020603050405020304" pitchFamily="18" charset="0"/>
              </a:rPr>
              <a:t>Given Amount becomes double in 12 years. so</a:t>
            </a:r>
          </a:p>
          <a:p>
            <a:r>
              <a:rPr lang="en-US" sz="2400" dirty="0" smtClean="0">
                <a:latin typeface="Times New Roman" panose="02020603050405020304" pitchFamily="18" charset="0"/>
                <a:cs typeface="Times New Roman" panose="02020603050405020304" pitchFamily="18" charset="0"/>
              </a:rPr>
              <a:t>A = 2P</a:t>
            </a:r>
          </a:p>
          <a:p>
            <a:r>
              <a:rPr lang="en-US" sz="2400" dirty="0">
                <a:latin typeface="Times New Roman" panose="02020603050405020304" pitchFamily="18" charset="0"/>
                <a:cs typeface="Times New Roman" panose="02020603050405020304" pitchFamily="18" charset="0"/>
              </a:rPr>
              <a:t>2</a:t>
            </a:r>
            <a:r>
              <a:rPr lang="en-US" sz="2400" dirty="0" smtClean="0">
                <a:latin typeface="Times New Roman" panose="02020603050405020304" pitchFamily="18" charset="0"/>
                <a:cs typeface="Times New Roman" panose="02020603050405020304" pitchFamily="18" charset="0"/>
              </a:rPr>
              <a:t>P = P + S.I</a:t>
            </a:r>
          </a:p>
          <a:p>
            <a:r>
              <a:rPr lang="en-US" sz="2400" dirty="0" smtClean="0">
                <a:latin typeface="Times New Roman" panose="02020603050405020304" pitchFamily="18" charset="0"/>
                <a:cs typeface="Times New Roman" panose="02020603050405020304" pitchFamily="18" charset="0"/>
              </a:rPr>
              <a:t>S.I = P  </a:t>
            </a:r>
          </a:p>
          <a:p>
            <a:r>
              <a:rPr lang="en-US" sz="2400" dirty="0" smtClean="0">
                <a:latin typeface="Times New Roman" panose="02020603050405020304" pitchFamily="18" charset="0"/>
                <a:cs typeface="Times New Roman" panose="02020603050405020304" pitchFamily="18" charset="0"/>
              </a:rPr>
              <a:t>So, Since it becomes 2P in 24 years it will become 3P in 36 years , 4P in 48 years , 5P in 60 years.</a:t>
            </a:r>
          </a:p>
          <a:p>
            <a:r>
              <a:rPr lang="en-US" sz="2400" dirty="0" smtClean="0">
                <a:latin typeface="Times New Roman" panose="02020603050405020304" pitchFamily="18" charset="0"/>
                <a:cs typeface="Times New Roman" panose="02020603050405020304" pitchFamily="18" charset="0"/>
              </a:rPr>
              <a:t>If S.I = 5P then the amount will be 6P in 60 years.</a:t>
            </a:r>
          </a:p>
          <a:p>
            <a:endParaRPr lang="en-IN" dirty="0">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180692044"/>
              </p:ext>
            </p:extLst>
          </p:nvPr>
        </p:nvGraphicFramePr>
        <p:xfrm>
          <a:off x="6989305" y="2384671"/>
          <a:ext cx="3076578" cy="2682240"/>
        </p:xfrm>
        <a:graphic>
          <a:graphicData uri="http://schemas.openxmlformats.org/drawingml/2006/table">
            <a:tbl>
              <a:tblPr>
                <a:tableStyleId>{5C22544A-7EE6-4342-B048-85BDC9FD1C3A}</a:tableStyleId>
              </a:tblPr>
              <a:tblGrid>
                <a:gridCol w="1020247">
                  <a:extLst>
                    <a:ext uri="{9D8B030D-6E8A-4147-A177-3AD203B41FA5}">
                      <a16:colId xmlns:a16="http://schemas.microsoft.com/office/drawing/2014/main" val="843285542"/>
                    </a:ext>
                  </a:extLst>
                </a:gridCol>
                <a:gridCol w="986972">
                  <a:extLst>
                    <a:ext uri="{9D8B030D-6E8A-4147-A177-3AD203B41FA5}">
                      <a16:colId xmlns:a16="http://schemas.microsoft.com/office/drawing/2014/main" val="1358192634"/>
                    </a:ext>
                  </a:extLst>
                </a:gridCol>
                <a:gridCol w="1069359">
                  <a:extLst>
                    <a:ext uri="{9D8B030D-6E8A-4147-A177-3AD203B41FA5}">
                      <a16:colId xmlns:a16="http://schemas.microsoft.com/office/drawing/2014/main" val="1356938038"/>
                    </a:ext>
                  </a:extLst>
                </a:gridCol>
              </a:tblGrid>
              <a:tr h="370840">
                <a:tc>
                  <a:txBody>
                    <a:bodyPr/>
                    <a:lstStyle/>
                    <a:p>
                      <a:r>
                        <a:rPr lang="en-US" sz="2000" dirty="0" smtClean="0">
                          <a:latin typeface="Times New Roman" panose="02020603050405020304" pitchFamily="18" charset="0"/>
                          <a:cs typeface="Times New Roman" panose="02020603050405020304" pitchFamily="18" charset="0"/>
                        </a:rPr>
                        <a:t>Years</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US" sz="2000" dirty="0" smtClean="0">
                          <a:latin typeface="Times New Roman" panose="02020603050405020304" pitchFamily="18" charset="0"/>
                          <a:cs typeface="Times New Roman" panose="02020603050405020304" pitchFamily="18" charset="0"/>
                        </a:rPr>
                        <a:t>Interest (S.I)</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US" sz="2000" dirty="0" smtClean="0">
                          <a:latin typeface="Times New Roman" panose="02020603050405020304" pitchFamily="18" charset="0"/>
                          <a:cs typeface="Times New Roman" panose="02020603050405020304" pitchFamily="18" charset="0"/>
                        </a:rPr>
                        <a:t>Amount (P+S.I)</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931472502"/>
                  </a:ext>
                </a:extLst>
              </a:tr>
              <a:tr h="370840">
                <a:tc>
                  <a:txBody>
                    <a:bodyPr/>
                    <a:lstStyle/>
                    <a:p>
                      <a:r>
                        <a:rPr lang="en-US" sz="2000" dirty="0" smtClean="0">
                          <a:latin typeface="Times New Roman" panose="02020603050405020304" pitchFamily="18" charset="0"/>
                          <a:cs typeface="Times New Roman" panose="02020603050405020304" pitchFamily="18" charset="0"/>
                        </a:rPr>
                        <a:t>12</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US" sz="2000" dirty="0" smtClean="0">
                          <a:latin typeface="Times New Roman" panose="02020603050405020304" pitchFamily="18" charset="0"/>
                          <a:cs typeface="Times New Roman" panose="02020603050405020304" pitchFamily="18" charset="0"/>
                        </a:rPr>
                        <a:t>P</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US" sz="2000" dirty="0" smtClean="0">
                          <a:latin typeface="Times New Roman" panose="02020603050405020304" pitchFamily="18" charset="0"/>
                          <a:cs typeface="Times New Roman" panose="02020603050405020304" pitchFamily="18" charset="0"/>
                        </a:rPr>
                        <a:t>2P</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145095820"/>
                  </a:ext>
                </a:extLst>
              </a:tr>
              <a:tr h="370840">
                <a:tc>
                  <a:txBody>
                    <a:bodyPr/>
                    <a:lstStyle/>
                    <a:p>
                      <a:r>
                        <a:rPr lang="en-US" sz="2000" dirty="0" smtClean="0">
                          <a:latin typeface="Times New Roman" panose="02020603050405020304" pitchFamily="18" charset="0"/>
                          <a:cs typeface="Times New Roman" panose="02020603050405020304" pitchFamily="18" charset="0"/>
                        </a:rPr>
                        <a:t>24</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US" sz="2000" dirty="0" smtClean="0">
                          <a:latin typeface="Times New Roman" panose="02020603050405020304" pitchFamily="18" charset="0"/>
                          <a:cs typeface="Times New Roman" panose="02020603050405020304" pitchFamily="18" charset="0"/>
                        </a:rPr>
                        <a:t>2P</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US" sz="2000" dirty="0" smtClean="0">
                          <a:latin typeface="Times New Roman" panose="02020603050405020304" pitchFamily="18" charset="0"/>
                          <a:cs typeface="Times New Roman" panose="02020603050405020304" pitchFamily="18" charset="0"/>
                        </a:rPr>
                        <a:t>3P</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978603249"/>
                  </a:ext>
                </a:extLst>
              </a:tr>
              <a:tr h="370840">
                <a:tc>
                  <a:txBody>
                    <a:bodyPr/>
                    <a:lstStyle/>
                    <a:p>
                      <a:r>
                        <a:rPr lang="en-US" sz="2000" dirty="0" smtClean="0">
                          <a:latin typeface="Times New Roman" panose="02020603050405020304" pitchFamily="18" charset="0"/>
                          <a:cs typeface="Times New Roman" panose="02020603050405020304" pitchFamily="18" charset="0"/>
                        </a:rPr>
                        <a:t>36</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US" sz="2000" dirty="0" smtClean="0">
                          <a:latin typeface="Times New Roman" panose="02020603050405020304" pitchFamily="18" charset="0"/>
                          <a:cs typeface="Times New Roman" panose="02020603050405020304" pitchFamily="18" charset="0"/>
                        </a:rPr>
                        <a:t>3P</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US" sz="2000" dirty="0" smtClean="0">
                          <a:latin typeface="Times New Roman" panose="02020603050405020304" pitchFamily="18" charset="0"/>
                          <a:cs typeface="Times New Roman" panose="02020603050405020304" pitchFamily="18" charset="0"/>
                        </a:rPr>
                        <a:t>4P</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479146806"/>
                  </a:ext>
                </a:extLst>
              </a:tr>
              <a:tr h="370840">
                <a:tc>
                  <a:txBody>
                    <a:bodyPr/>
                    <a:lstStyle/>
                    <a:p>
                      <a:r>
                        <a:rPr lang="en-US" sz="2000" dirty="0" smtClean="0">
                          <a:latin typeface="Times New Roman" panose="02020603050405020304" pitchFamily="18" charset="0"/>
                          <a:cs typeface="Times New Roman" panose="02020603050405020304" pitchFamily="18" charset="0"/>
                        </a:rPr>
                        <a:t>48</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US" sz="2000" dirty="0" smtClean="0">
                          <a:latin typeface="Times New Roman" panose="02020603050405020304" pitchFamily="18" charset="0"/>
                          <a:cs typeface="Times New Roman" panose="02020603050405020304" pitchFamily="18" charset="0"/>
                        </a:rPr>
                        <a:t>4P</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US" sz="2000" dirty="0" smtClean="0">
                          <a:latin typeface="Times New Roman" panose="02020603050405020304" pitchFamily="18" charset="0"/>
                          <a:cs typeface="Times New Roman" panose="02020603050405020304" pitchFamily="18" charset="0"/>
                        </a:rPr>
                        <a:t>5P</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434046772"/>
                  </a:ext>
                </a:extLst>
              </a:tr>
              <a:tr h="370840">
                <a:tc>
                  <a:txBody>
                    <a:bodyPr/>
                    <a:lstStyle/>
                    <a:p>
                      <a:r>
                        <a:rPr lang="en-US" sz="2000" b="1" dirty="0" smtClean="0">
                          <a:latin typeface="Times New Roman" panose="02020603050405020304" pitchFamily="18" charset="0"/>
                          <a:cs typeface="Times New Roman" panose="02020603050405020304" pitchFamily="18" charset="0"/>
                        </a:rPr>
                        <a:t>60</a:t>
                      </a:r>
                      <a:endParaRPr lang="en-IN"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US" sz="2000" b="1" dirty="0" smtClean="0">
                          <a:latin typeface="Times New Roman" panose="02020603050405020304" pitchFamily="18" charset="0"/>
                          <a:cs typeface="Times New Roman" panose="02020603050405020304" pitchFamily="18" charset="0"/>
                        </a:rPr>
                        <a:t>5P</a:t>
                      </a:r>
                      <a:endParaRPr lang="en-IN"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US" sz="2000" b="1" dirty="0" smtClean="0">
                          <a:latin typeface="Times New Roman" panose="02020603050405020304" pitchFamily="18" charset="0"/>
                          <a:cs typeface="Times New Roman" panose="02020603050405020304" pitchFamily="18" charset="0"/>
                        </a:rPr>
                        <a:t>6P</a:t>
                      </a:r>
                      <a:endParaRPr lang="en-IN"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584606550"/>
                  </a:ext>
                </a:extLst>
              </a:tr>
            </a:tbl>
          </a:graphicData>
        </a:graphic>
      </p:graphicFrame>
    </p:spTree>
    <p:extLst>
      <p:ext uri="{BB962C8B-B14F-4D97-AF65-F5344CB8AC3E}">
        <p14:creationId xmlns:p14="http://schemas.microsoft.com/office/powerpoint/2010/main" val="222438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 calcmode="lin" valueType="num">
                                      <p:cBhvr additive="base">
                                        <p:cTn id="31"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 calcmode="lin" valueType="num">
                                      <p:cBhvr additive="base">
                                        <p:cTn id="35"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6">
                                            <p:txEl>
                                              <p:pRg st="1" end="1"/>
                                            </p:txEl>
                                          </p:spTgt>
                                        </p:tgtEl>
                                        <p:attrNameLst>
                                          <p:attrName>style.visibility</p:attrName>
                                        </p:attrNameLst>
                                      </p:cBhvr>
                                      <p:to>
                                        <p:strVal val="visible"/>
                                      </p:to>
                                    </p:set>
                                    <p:anim calcmode="lin" valueType="num">
                                      <p:cBhvr additive="base">
                                        <p:cTn id="4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6">
                                            <p:txEl>
                                              <p:pRg st="2" end="2"/>
                                            </p:txEl>
                                          </p:spTgt>
                                        </p:tgtEl>
                                        <p:attrNameLst>
                                          <p:attrName>style.visibility</p:attrName>
                                        </p:attrNameLst>
                                      </p:cBhvr>
                                      <p:to>
                                        <p:strVal val="visible"/>
                                      </p:to>
                                    </p:set>
                                    <p:anim calcmode="lin" valueType="num">
                                      <p:cBhvr additive="base">
                                        <p:cTn id="4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2" end="2"/>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6">
                                            <p:txEl>
                                              <p:pRg st="4" end="4"/>
                                            </p:txEl>
                                          </p:spTgt>
                                        </p:tgtEl>
                                        <p:attrNameLst>
                                          <p:attrName>style.visibility</p:attrName>
                                        </p:attrNameLst>
                                      </p:cBhvr>
                                      <p:to>
                                        <p:strVal val="visible"/>
                                      </p:to>
                                    </p:set>
                                    <p:anim calcmode="lin" valueType="num">
                                      <p:cBhvr additive="base">
                                        <p:cTn id="4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ppt_x"/>
                                          </p:val>
                                        </p:tav>
                                        <p:tav tm="100000">
                                          <p:val>
                                            <p:strVal val="#ppt_x"/>
                                          </p:val>
                                        </p:tav>
                                      </p:tavLst>
                                    </p:anim>
                                    <p:anim calcmode="lin" valueType="num">
                                      <p:cBhvr additive="base">
                                        <p:cTn id="5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9639" y="0"/>
            <a:ext cx="13101639" cy="8245478"/>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324716" y="142875"/>
            <a:ext cx="11141570" cy="6715125"/>
          </a:xfrm>
          <a:prstGeom prst="rect">
            <a:avLst/>
          </a:prstGeom>
          <a:blipFill>
            <a:blip r:embed="rId3"/>
            <a:tile tx="0" ty="0" sx="100000" sy="100000" flip="none" algn="tl"/>
          </a:blipFill>
          <a:effectLst>
            <a:outerShdw blurRad="50800" dist="38100" dir="2700000" algn="tl" rotWithShape="0">
              <a:prstClr val="black">
                <a:alpha val="40000"/>
              </a:prstClr>
            </a:outerShdw>
          </a:effectLst>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backgroundRemoval t="3500" b="96250" l="5889" r="90000"/>
                    </a14:imgEffect>
                  </a14:imgLayer>
                </a14:imgProps>
              </a:ext>
              <a:ext uri="{28A0092B-C50C-407E-A947-70E740481C1C}">
                <a14:useLocalDpi xmlns:a14="http://schemas.microsoft.com/office/drawing/2010/main" val="0"/>
              </a:ext>
            </a:extLst>
          </a:blip>
          <a:stretch>
            <a:fillRect/>
          </a:stretch>
        </p:blipFill>
        <p:spPr>
          <a:xfrm>
            <a:off x="784625" y="3251201"/>
            <a:ext cx="4057649" cy="3606799"/>
          </a:xfrm>
          <a:prstGeom prst="rect">
            <a:avLst/>
          </a:prstGeom>
        </p:spPr>
      </p:pic>
      <p:pic>
        <p:nvPicPr>
          <p:cNvPr id="11" name="Picture 10"/>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06644" y="83231"/>
            <a:ext cx="10377714" cy="4410528"/>
          </a:xfrm>
          <a:prstGeom prst="rect">
            <a:avLst/>
          </a:prstGeom>
        </p:spPr>
      </p:pic>
    </p:spTree>
    <p:extLst>
      <p:ext uri="{BB962C8B-B14F-4D97-AF65-F5344CB8AC3E}">
        <p14:creationId xmlns:p14="http://schemas.microsoft.com/office/powerpoint/2010/main" val="2967922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9639" y="0"/>
            <a:ext cx="13101639" cy="8245478"/>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324716" y="142875"/>
            <a:ext cx="10129839" cy="6715125"/>
          </a:xfrm>
          <a:prstGeom prst="rect">
            <a:avLst/>
          </a:prstGeom>
          <a:blipFill>
            <a:blip r:embed="rId3"/>
            <a:tile tx="0" ty="0" sx="100000" sy="100000" flip="none" algn="tl"/>
          </a:blipFill>
          <a:effectLst>
            <a:outerShdw blurRad="50800" dist="38100" dir="2700000" algn="tl" rotWithShape="0">
              <a:prstClr val="black">
                <a:alpha val="40000"/>
              </a:prstClr>
            </a:outerShdw>
          </a:effectLst>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2" name="Rectangle 1"/>
          <p:cNvSpPr/>
          <p:nvPr/>
        </p:nvSpPr>
        <p:spPr>
          <a:xfrm>
            <a:off x="827805" y="625618"/>
            <a:ext cx="4253346" cy="5749637"/>
          </a:xfrm>
          <a:prstGeom prst="rect">
            <a:avLst/>
          </a:prstGeom>
          <a:blipFill>
            <a:blip r:embed="rId4"/>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r>
              <a:rPr lang="en-US" sz="2000" dirty="0">
                <a:latin typeface="Times New Roman" panose="02020603050405020304" pitchFamily="18" charset="0"/>
                <a:cs typeface="Times New Roman" panose="02020603050405020304" pitchFamily="18" charset="0"/>
              </a:rPr>
              <a:t>If the interest on a sum borrowed is reckoned uniformly, for a certain period, then it is called as simple interest</a:t>
            </a:r>
            <a:r>
              <a:rPr lang="en-US" sz="2000" dirty="0" smtClean="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6" name="Rectangle 5"/>
          <p:cNvSpPr/>
          <p:nvPr/>
        </p:nvSpPr>
        <p:spPr>
          <a:xfrm>
            <a:off x="5735994" y="439665"/>
            <a:ext cx="4253346" cy="6052273"/>
          </a:xfrm>
          <a:prstGeom prst="rect">
            <a:avLst/>
          </a:prstGeom>
          <a:blipFill>
            <a:blip r:embed="rId4"/>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 name="TextBox 2"/>
          <p:cNvSpPr txBox="1"/>
          <p:nvPr/>
        </p:nvSpPr>
        <p:spPr>
          <a:xfrm>
            <a:off x="1021769" y="762000"/>
            <a:ext cx="3865418" cy="461665"/>
          </a:xfrm>
          <a:prstGeom prst="rect">
            <a:avLst/>
          </a:prstGeom>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SIMPLE INTEREST</a:t>
            </a:r>
            <a:endParaRPr lang="en-IN" sz="2400" b="1"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81190" y="5007339"/>
            <a:ext cx="2210810" cy="2064325"/>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54555" y="142875"/>
            <a:ext cx="1737445" cy="1796761"/>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1021769" y="2614530"/>
                <a:ext cx="3519054" cy="70455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2800" dirty="0" smtClean="0">
                    <a:latin typeface="Times New Roman" panose="02020603050405020304" pitchFamily="18" charset="0"/>
                    <a:cs typeface="Times New Roman" panose="02020603050405020304" pitchFamily="18" charset="0"/>
                  </a:rPr>
                  <a:t> Interest (S.I)</a:t>
                </a:r>
                <a14:m>
                  <m:oMath xmlns:m="http://schemas.openxmlformats.org/officeDocument/2006/math">
                    <m:r>
                      <a:rPr lang="en-IN" sz="2800" i="1" smtClean="0">
                        <a:latin typeface="Cambria Math" panose="02040503050406030204" pitchFamily="18" charset="0"/>
                      </a:rPr>
                      <m:t>=</m:t>
                    </m:r>
                    <m:f>
                      <m:fPr>
                        <m:ctrlPr>
                          <a:rPr lang="en-IN" sz="2800" i="1" smtClean="0">
                            <a:latin typeface="Cambria Math" panose="02040503050406030204" pitchFamily="18" charset="0"/>
                          </a:rPr>
                        </m:ctrlPr>
                      </m:fPr>
                      <m:num>
                        <m:r>
                          <a:rPr lang="en-US" sz="2800" b="0" i="1" smtClean="0">
                            <a:latin typeface="Cambria Math" panose="02040503050406030204" pitchFamily="18" charset="0"/>
                          </a:rPr>
                          <m:t>𝑃</m:t>
                        </m:r>
                        <m:r>
                          <a:rPr lang="en-US" sz="2800" b="0" i="1" smtClean="0">
                            <a:latin typeface="Cambria Math" panose="02040503050406030204" pitchFamily="18" charset="0"/>
                          </a:rPr>
                          <m:t> ×</m:t>
                        </m:r>
                        <m:r>
                          <a:rPr lang="en-US" sz="2800" b="0" i="1" smtClean="0">
                            <a:latin typeface="Cambria Math" panose="02040503050406030204" pitchFamily="18" charset="0"/>
                          </a:rPr>
                          <m:t>𝑇</m:t>
                        </m:r>
                        <m:r>
                          <a:rPr lang="en-US" sz="2800" i="1">
                            <a:latin typeface="Cambria Math" panose="02040503050406030204" pitchFamily="18" charset="0"/>
                          </a:rPr>
                          <m:t>×</m:t>
                        </m:r>
                        <m:r>
                          <a:rPr lang="en-US" sz="2800" b="0" i="1" smtClean="0">
                            <a:latin typeface="Cambria Math" panose="02040503050406030204" pitchFamily="18" charset="0"/>
                          </a:rPr>
                          <m:t>𝑅</m:t>
                        </m:r>
                      </m:num>
                      <m:den>
                        <m:r>
                          <a:rPr lang="en-IN" sz="2800" i="1" smtClean="0">
                            <a:latin typeface="Cambria Math" panose="02040503050406030204" pitchFamily="18" charset="0"/>
                          </a:rPr>
                          <m:t>1</m:t>
                        </m:r>
                        <m:r>
                          <a:rPr lang="en-US" sz="2800" b="0" i="1" smtClean="0">
                            <a:latin typeface="Cambria Math" panose="02040503050406030204" pitchFamily="18" charset="0"/>
                          </a:rPr>
                          <m:t>00</m:t>
                        </m:r>
                      </m:den>
                    </m:f>
                  </m:oMath>
                </a14:m>
                <a:endParaRPr lang="en-IN" sz="2800" dirty="0">
                  <a:latin typeface="Times New Roman" panose="020206030504050203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021769" y="2614530"/>
                <a:ext cx="3519054" cy="704552"/>
              </a:xfrm>
              <a:prstGeom prst="rect">
                <a:avLst/>
              </a:prstGeom>
              <a:blipFill>
                <a:blip r:embed="rId7"/>
                <a:stretch>
                  <a:fillRect l="-864" b="-9402"/>
                </a:stretch>
              </a:blipFill>
              <a:ln w="9525" cap="flat" cmpd="sng" algn="ctr">
                <a:solidFill>
                  <a:schemeClr val="dk1"/>
                </a:solidFill>
                <a:prstDash val="solid"/>
                <a:round/>
                <a:headEnd type="none" w="med" len="med"/>
                <a:tailEnd type="none" w="med" len="med"/>
              </a:ln>
            </p:spPr>
            <p:txBody>
              <a:bodyPr/>
              <a:lstStyle/>
              <a:p>
                <a:r>
                  <a:rPr lang="en-IN">
                    <a:noFill/>
                  </a:rPr>
                  <a:t> </a:t>
                </a:r>
              </a:p>
            </p:txBody>
          </p:sp>
        </mc:Fallback>
      </mc:AlternateContent>
      <p:sp>
        <p:nvSpPr>
          <p:cNvPr id="7" name="Rectangle 6"/>
          <p:cNvSpPr/>
          <p:nvPr/>
        </p:nvSpPr>
        <p:spPr>
          <a:xfrm>
            <a:off x="5954605" y="551740"/>
            <a:ext cx="3699164" cy="5632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marL="342900" indent="-342900">
              <a:buFont typeface="Arial" panose="020B0604020202020204" pitchFamily="34" charset="0"/>
              <a:buChar char="•"/>
            </a:pPr>
            <a:r>
              <a:rPr lang="en-US" sz="2000" b="1" dirty="0" smtClean="0">
                <a:latin typeface="Times New Roman" panose="02020603050405020304" pitchFamily="18" charset="0"/>
                <a:cs typeface="Times New Roman" panose="02020603050405020304" pitchFamily="18" charset="0"/>
              </a:rPr>
              <a:t>Principal (P): </a:t>
            </a:r>
            <a:r>
              <a:rPr lang="en-US" sz="2000" dirty="0">
                <a:latin typeface="Times New Roman" panose="02020603050405020304" pitchFamily="18" charset="0"/>
                <a:cs typeface="Times New Roman" panose="02020603050405020304" pitchFamily="18" charset="0"/>
              </a:rPr>
              <a:t>It is the money borrowed or lent out for a certain period of time</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Interest (R): </a:t>
            </a:r>
            <a:r>
              <a:rPr lang="en-US" sz="2000" dirty="0">
                <a:latin typeface="Times New Roman" panose="02020603050405020304" pitchFamily="18" charset="0"/>
                <a:cs typeface="Times New Roman" panose="02020603050405020304" pitchFamily="18" charset="0"/>
              </a:rPr>
              <a:t>Rate of money paid regularly for using money on lent. The extra money paid by the borrower to the lender is called the interest. Interest is defined as rate (R) per cent per annum (</a:t>
            </a:r>
            <a:r>
              <a:rPr lang="en-US" sz="2000" dirty="0" err="1">
                <a:latin typeface="Times New Roman" panose="02020603050405020304" pitchFamily="18" charset="0"/>
                <a:cs typeface="Times New Roman" panose="02020603050405020304" pitchFamily="18" charset="0"/>
              </a:rPr>
              <a:t>p.c.p.a</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1" dirty="0" smtClean="0">
                <a:latin typeface="Times New Roman" panose="02020603050405020304" pitchFamily="18" charset="0"/>
                <a:cs typeface="Times New Roman" panose="02020603050405020304" pitchFamily="18" charset="0"/>
              </a:rPr>
              <a:t>Time period (T</a:t>
            </a:r>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duration for which the money is </a:t>
            </a:r>
            <a:r>
              <a:rPr lang="en-US" sz="2000" dirty="0" smtClean="0">
                <a:latin typeface="Times New Roman" panose="02020603050405020304" pitchFamily="18" charset="0"/>
                <a:cs typeface="Times New Roman" panose="02020603050405020304" pitchFamily="18" charset="0"/>
              </a:rPr>
              <a:t>borrowed / deposited</a:t>
            </a: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It is calculated per year , if months is given divide by 12, if days is given divide by 365. </a:t>
            </a:r>
          </a:p>
          <a:p>
            <a:pPr marL="342900" indent="-342900">
              <a:buFont typeface="Arial" panose="020B0604020202020204" pitchFamily="34" charset="0"/>
              <a:buChar char="•"/>
            </a:pPr>
            <a:r>
              <a:rPr lang="en-US" sz="2000" b="1" dirty="0" smtClean="0">
                <a:latin typeface="Times New Roman" panose="02020603050405020304" pitchFamily="18" charset="0"/>
                <a:cs typeface="Times New Roman" panose="02020603050405020304" pitchFamily="18" charset="0"/>
              </a:rPr>
              <a:t>Total amount (A) : </a:t>
            </a:r>
            <a:r>
              <a:rPr lang="en-US" sz="2000" dirty="0">
                <a:latin typeface="Times New Roman" panose="02020603050405020304" pitchFamily="18" charset="0"/>
                <a:cs typeface="Times New Roman" panose="02020603050405020304" pitchFamily="18" charset="0"/>
              </a:rPr>
              <a:t>Sum of principal and simple interest</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13" name="Rectangle 1"/>
          <p:cNvSpPr>
            <a:spLocks noChangeArrowheads="1"/>
          </p:cNvSpPr>
          <p:nvPr/>
        </p:nvSpPr>
        <p:spPr bwMode="auto">
          <a:xfrm>
            <a:off x="65804" y="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15870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rPr>
              <a:t>A = P + S.I</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hlinkClick r:id="rId8"/>
              </a:rPr>
              <a:t>  </a:t>
            </a:r>
            <a:endParaRPr kumimoji="0" lang="en-US" altLang="en-US" sz="7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200" b="0" i="0" u="none" strike="noStrike" cap="none" normalizeH="0" baseline="0" dirty="0" smtClean="0">
                <a:ln>
                  <a:noFill/>
                </a:ln>
                <a:solidFill>
                  <a:schemeClr val="tx1"/>
                </a:solidFill>
                <a:effectLst/>
                <a:latin typeface="Georgia" panose="02040502050405020303" pitchFamily="18" charset="0"/>
              </a:rPr>
              <a:t/>
            </a:r>
            <a:br>
              <a:rPr kumimoji="0" lang="en-US" altLang="en-US" sz="7200" b="0" i="0" u="none" strike="noStrike" cap="none" normalizeH="0" baseline="0" dirty="0" smtClean="0">
                <a:ln>
                  <a:noFill/>
                </a:ln>
                <a:solidFill>
                  <a:schemeClr val="tx1"/>
                </a:solidFill>
                <a:effectLst/>
                <a:latin typeface="Georgia" panose="02040502050405020303" pitchFamily="18" charset="0"/>
              </a:rPr>
            </a:br>
            <a:endParaRPr kumimoji="0" lang="en-US" altLang="en-US" sz="7200" b="0" i="0" u="none" strike="noStrike" cap="none" normalizeH="0" baseline="0" dirty="0" smtClean="0">
              <a:ln>
                <a:noFill/>
              </a:ln>
              <a:solidFill>
                <a:schemeClr val="tx1"/>
              </a:solidFill>
              <a:effectLst/>
              <a:latin typeface="Georgia" panose="02040502050405020303" pitchFamily="18" charset="0"/>
            </a:endParaRPr>
          </a:p>
        </p:txBody>
      </p:sp>
      <mc:AlternateContent xmlns:mc="http://schemas.openxmlformats.org/markup-compatibility/2006" xmlns:a14="http://schemas.microsoft.com/office/drawing/2010/main">
        <mc:Choice Requires="a14">
          <p:sp>
            <p:nvSpPr>
              <p:cNvPr id="15" name="TextBox 14"/>
              <p:cNvSpPr txBox="1"/>
              <p:nvPr/>
            </p:nvSpPr>
            <p:spPr>
              <a:xfrm>
                <a:off x="1021769" y="3515481"/>
                <a:ext cx="3519054" cy="26094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2800" dirty="0" smtClean="0">
                    <a:latin typeface="Times New Roman" panose="02020603050405020304" pitchFamily="18" charset="0"/>
                    <a:cs typeface="Times New Roman" panose="02020603050405020304" pitchFamily="18" charset="0"/>
                  </a:rPr>
                  <a:t> Amount </a:t>
                </a:r>
                <a14:m>
                  <m:oMath xmlns:m="http://schemas.openxmlformats.org/officeDocument/2006/math">
                    <m:r>
                      <a:rPr lang="en-IN" sz="2800" i="1" smtClean="0">
                        <a:latin typeface="Cambria Math" panose="02040503050406030204" pitchFamily="18" charset="0"/>
                      </a:rPr>
                      <m:t>=</m:t>
                    </m:r>
                  </m:oMath>
                </a14:m>
                <a:r>
                  <a:rPr lang="en-IN" sz="2800" dirty="0" smtClean="0">
                    <a:latin typeface="Times New Roman" panose="02020603050405020304" pitchFamily="18" charset="0"/>
                    <a:cs typeface="Times New Roman" panose="02020603050405020304" pitchFamily="18" charset="0"/>
                  </a:rPr>
                  <a:t> P + S.I</a:t>
                </a:r>
              </a:p>
              <a:p>
                <a:endParaRPr lang="en-IN" sz="2800" dirty="0" smtClean="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 P + </a:t>
                </a:r>
                <a14:m>
                  <m:oMath xmlns:m="http://schemas.openxmlformats.org/officeDocument/2006/math">
                    <m:f>
                      <m:fPr>
                        <m:ctrlPr>
                          <a:rPr lang="en-IN" sz="2800" i="1">
                            <a:latin typeface="Cambria Math" panose="02040503050406030204" pitchFamily="18" charset="0"/>
                          </a:rPr>
                        </m:ctrlPr>
                      </m:fPr>
                      <m:num>
                        <m:r>
                          <a:rPr lang="en-US" sz="2800" i="1">
                            <a:latin typeface="Cambria Math" panose="02040503050406030204" pitchFamily="18" charset="0"/>
                          </a:rPr>
                          <m:t>𝑃</m:t>
                        </m:r>
                        <m:r>
                          <a:rPr lang="en-US" sz="2800" i="1">
                            <a:latin typeface="Cambria Math" panose="02040503050406030204" pitchFamily="18" charset="0"/>
                          </a:rPr>
                          <m:t> ×</m:t>
                        </m:r>
                        <m:r>
                          <a:rPr lang="en-US" sz="2800" i="1">
                            <a:latin typeface="Cambria Math" panose="02040503050406030204" pitchFamily="18" charset="0"/>
                          </a:rPr>
                          <m:t>𝑇</m:t>
                        </m:r>
                        <m:r>
                          <a:rPr lang="en-US" sz="2800" i="1">
                            <a:latin typeface="Cambria Math" panose="02040503050406030204" pitchFamily="18" charset="0"/>
                          </a:rPr>
                          <m:t>×</m:t>
                        </m:r>
                        <m:r>
                          <a:rPr lang="en-US" sz="2800" i="1">
                            <a:latin typeface="Cambria Math" panose="02040503050406030204" pitchFamily="18" charset="0"/>
                          </a:rPr>
                          <m:t>𝑅</m:t>
                        </m:r>
                      </m:num>
                      <m:den>
                        <m:r>
                          <a:rPr lang="en-IN" sz="2800" i="1">
                            <a:latin typeface="Cambria Math" panose="02040503050406030204" pitchFamily="18" charset="0"/>
                          </a:rPr>
                          <m:t>1</m:t>
                        </m:r>
                        <m:r>
                          <a:rPr lang="en-US" sz="2800" i="1">
                            <a:latin typeface="Cambria Math" panose="02040503050406030204" pitchFamily="18" charset="0"/>
                          </a:rPr>
                          <m:t>00</m:t>
                        </m:r>
                      </m:den>
                    </m:f>
                  </m:oMath>
                </a14:m>
                <a:endParaRPr lang="en-IN" sz="2800" dirty="0" smtClean="0">
                  <a:latin typeface="Times New Roman" panose="02020603050405020304" pitchFamily="18" charset="0"/>
                  <a:cs typeface="Times New Roman" panose="02020603050405020304" pitchFamily="18" charset="0"/>
                </a:endParaRPr>
              </a:p>
              <a:p>
                <a:endParaRPr lang="en-IN" sz="2800" dirty="0" smtClean="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 P (1+</a:t>
                </a:r>
                <a14:m>
                  <m:oMath xmlns:m="http://schemas.openxmlformats.org/officeDocument/2006/math">
                    <m:f>
                      <m:fPr>
                        <m:ctrlPr>
                          <a:rPr lang="en-IN" sz="2800" i="1">
                            <a:latin typeface="Cambria Math" panose="02040503050406030204" pitchFamily="18" charset="0"/>
                          </a:rPr>
                        </m:ctrlPr>
                      </m:fPr>
                      <m:num>
                        <m:r>
                          <a:rPr lang="en-US" sz="2800" i="1">
                            <a:latin typeface="Cambria Math" panose="02040503050406030204" pitchFamily="18" charset="0"/>
                          </a:rPr>
                          <m:t>𝑇</m:t>
                        </m:r>
                        <m:r>
                          <a:rPr lang="en-US" sz="2800" i="1">
                            <a:latin typeface="Cambria Math" panose="02040503050406030204" pitchFamily="18" charset="0"/>
                          </a:rPr>
                          <m:t>×</m:t>
                        </m:r>
                        <m:r>
                          <a:rPr lang="en-US" sz="2800" i="1">
                            <a:latin typeface="Cambria Math" panose="02040503050406030204" pitchFamily="18" charset="0"/>
                          </a:rPr>
                          <m:t>𝑅</m:t>
                        </m:r>
                      </m:num>
                      <m:den>
                        <m:r>
                          <a:rPr lang="en-IN" sz="2800" i="1">
                            <a:latin typeface="Cambria Math" panose="02040503050406030204" pitchFamily="18" charset="0"/>
                          </a:rPr>
                          <m:t>1</m:t>
                        </m:r>
                        <m:r>
                          <a:rPr lang="en-US" sz="2800" i="1">
                            <a:latin typeface="Cambria Math" panose="02040503050406030204" pitchFamily="18" charset="0"/>
                          </a:rPr>
                          <m:t>00</m:t>
                        </m:r>
                      </m:den>
                    </m:f>
                  </m:oMath>
                </a14:m>
                <a:r>
                  <a:rPr lang="en-IN" sz="2800" dirty="0" smtClean="0">
                    <a:latin typeface="Times New Roman" panose="02020603050405020304" pitchFamily="18" charset="0"/>
                    <a:cs typeface="Times New Roman" panose="02020603050405020304" pitchFamily="18" charset="0"/>
                  </a:rPr>
                  <a:t>)</a:t>
                </a:r>
                <a:endParaRPr lang="en-IN" sz="2800" dirty="0">
                  <a:latin typeface="Times New Roman" panose="02020603050405020304" pitchFamily="18" charset="0"/>
                  <a:cs typeface="Times New Roman" panose="020206030504050203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021769" y="3515481"/>
                <a:ext cx="3519054" cy="2609432"/>
              </a:xfrm>
              <a:prstGeom prst="rect">
                <a:avLst/>
              </a:prstGeom>
              <a:blipFill>
                <a:blip r:embed="rId9"/>
                <a:stretch>
                  <a:fillRect l="-1554" t="-2326" b="-1628"/>
                </a:stretch>
              </a:blipFill>
              <a:ln w="9525" cap="flat" cmpd="sng" algn="ctr">
                <a:solidFill>
                  <a:schemeClr val="dk1"/>
                </a:solidFill>
                <a:prstDash val="solid"/>
                <a:round/>
                <a:headEnd type="none" w="med" len="med"/>
                <a:tailEnd type="none" w="med" len="med"/>
              </a:ln>
            </p:spPr>
            <p:txBody>
              <a:bodyPr/>
              <a:lstStyle/>
              <a:p>
                <a:r>
                  <a:rPr lang="en-IN">
                    <a:noFill/>
                  </a:rPr>
                  <a:t> </a:t>
                </a:r>
              </a:p>
            </p:txBody>
          </p:sp>
        </mc:Fallback>
      </mc:AlternateContent>
    </p:spTree>
    <p:extLst>
      <p:ext uri="{BB962C8B-B14F-4D97-AF65-F5344CB8AC3E}">
        <p14:creationId xmlns:p14="http://schemas.microsoft.com/office/powerpoint/2010/main" val="35901645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535194" y="778018"/>
            <a:ext cx="5566060" cy="5749637"/>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r>
              <a:rPr lang="en-US" sz="2000" dirty="0">
                <a:latin typeface="Times New Roman" panose="02020603050405020304" pitchFamily="18" charset="0"/>
                <a:cs typeface="Times New Roman" panose="02020603050405020304" pitchFamily="18" charset="0"/>
              </a:rPr>
              <a:t>Compound Interest is the interest calculated on the initial principal and the accumulated interest of previous periods of a deposit or loan. In easy words, it can be said as </a:t>
            </a:r>
            <a:r>
              <a:rPr lang="en-US" sz="2000" b="1" dirty="0">
                <a:latin typeface="Times New Roman" panose="02020603050405020304" pitchFamily="18" charset="0"/>
                <a:cs typeface="Times New Roman" panose="02020603050405020304" pitchFamily="18" charset="0"/>
              </a:rPr>
              <a:t>"interest on interest"</a:t>
            </a:r>
            <a:r>
              <a:rPr lang="en-US" sz="2000" dirty="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639" y="0"/>
            <a:ext cx="13101639" cy="8245478"/>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540327" y="142875"/>
            <a:ext cx="11446234" cy="6715125"/>
          </a:xfrm>
          <a:prstGeom prst="rect">
            <a:avLst/>
          </a:prstGeom>
          <a:blipFill>
            <a:blip r:embed="rId4"/>
            <a:tile tx="0" ty="0" sx="100000" sy="100000" flip="none" algn="tl"/>
          </a:blipFill>
          <a:effectLst>
            <a:outerShdw blurRad="50800" dist="38100" dir="2700000" algn="tl" rotWithShape="0">
              <a:prstClr val="black">
                <a:alpha val="40000"/>
              </a:prstClr>
            </a:outerShdw>
          </a:effectLst>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2" name="Rectangle 1"/>
          <p:cNvSpPr/>
          <p:nvPr/>
        </p:nvSpPr>
        <p:spPr>
          <a:xfrm>
            <a:off x="1305786" y="590982"/>
            <a:ext cx="5566060" cy="5749637"/>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r>
              <a:rPr lang="en-US" sz="2000" dirty="0">
                <a:latin typeface="Times New Roman" panose="02020603050405020304" pitchFamily="18" charset="0"/>
                <a:cs typeface="Times New Roman" panose="02020603050405020304" pitchFamily="18" charset="0"/>
              </a:rPr>
              <a:t>Compound Interest is the interest calculated on the initial principal and the accumulated interest of previous periods of a deposit or loan. In easy words, it can be said as </a:t>
            </a:r>
            <a:r>
              <a:rPr lang="en-US" sz="2000" b="1" dirty="0">
                <a:latin typeface="Times New Roman" panose="02020603050405020304" pitchFamily="18" charset="0"/>
                <a:cs typeface="Times New Roman" panose="02020603050405020304" pitchFamily="18" charset="0"/>
              </a:rPr>
              <a:t>"interest on interest"</a:t>
            </a:r>
            <a:r>
              <a:rPr lang="en-US" sz="2000" dirty="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351806" y="765387"/>
            <a:ext cx="3865418" cy="461665"/>
          </a:xfrm>
          <a:prstGeom prst="rect">
            <a:avLst/>
          </a:prstGeom>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COMPOUND INTEREST</a:t>
            </a:r>
            <a:endParaRPr lang="en-IN"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TextBox 10"/>
              <p:cNvSpPr txBox="1"/>
              <p:nvPr/>
            </p:nvSpPr>
            <p:spPr>
              <a:xfrm>
                <a:off x="1730738" y="2704019"/>
                <a:ext cx="4790205" cy="347402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sz="2400" dirty="0" smtClean="0">
                    <a:latin typeface="Times New Roman" panose="02020603050405020304" pitchFamily="18" charset="0"/>
                    <a:cs typeface="Times New Roman" panose="02020603050405020304" pitchFamily="18" charset="0"/>
                  </a:rPr>
                  <a:t> Amount </a:t>
                </a:r>
                <a14:m>
                  <m:oMath xmlns:m="http://schemas.openxmlformats.org/officeDocument/2006/math">
                    <m:r>
                      <a:rPr lang="en-IN" sz="2400" i="1" smtClean="0">
                        <a:latin typeface="Cambria Math" panose="02040503050406030204" pitchFamily="18" charset="0"/>
                      </a:rPr>
                      <m:t>=</m:t>
                    </m:r>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f>
                          <m:fPr>
                            <m:ctrlPr>
                              <a:rPr lang="en-IN" sz="2400" i="1" smtClean="0">
                                <a:latin typeface="Cambria Math" panose="02040503050406030204" pitchFamily="18" charset="0"/>
                              </a:rPr>
                            </m:ctrlPr>
                          </m:fPr>
                          <m:num>
                            <m:r>
                              <a:rPr lang="en-US" sz="2400" b="0" i="1" smtClean="0">
                                <a:latin typeface="Cambria Math" panose="02040503050406030204" pitchFamily="18" charset="0"/>
                              </a:rPr>
                              <m:t>𝑅</m:t>
                            </m:r>
                          </m:num>
                          <m:den>
                            <m:r>
                              <a:rPr lang="en-IN" sz="2400" i="1" smtClean="0">
                                <a:latin typeface="Cambria Math" panose="02040503050406030204" pitchFamily="18" charset="0"/>
                              </a:rPr>
                              <m:t>1</m:t>
                            </m:r>
                            <m:r>
                              <a:rPr lang="en-US" sz="2400" b="0" i="1" smtClean="0">
                                <a:latin typeface="Cambria Math" panose="02040503050406030204" pitchFamily="18" charset="0"/>
                              </a:rPr>
                              <m:t>00</m:t>
                            </m:r>
                          </m:den>
                        </m:f>
                        <m:r>
                          <a:rPr lang="en-US" sz="2400" b="0" i="1" smtClean="0">
                            <a:latin typeface="Cambria Math" panose="02040503050406030204" pitchFamily="18" charset="0"/>
                          </a:rPr>
                          <m:t> </m:t>
                        </m:r>
                      </m:e>
                    </m:d>
                    <m:r>
                      <a:rPr lang="en-US" sz="2400" b="0" i="1" baseline="90000" smtClean="0">
                        <a:latin typeface="Cambria Math" panose="02040503050406030204" pitchFamily="18" charset="0"/>
                      </a:rPr>
                      <m:t>𝑛</m:t>
                    </m:r>
                  </m:oMath>
                </a14:m>
                <a:r>
                  <a:rPr lang="en-IN" sz="2400" baseline="90000" dirty="0" smtClean="0">
                    <a:latin typeface="Times New Roman" panose="02020603050405020304" pitchFamily="18" charset="0"/>
                    <a:cs typeface="Times New Roman" panose="02020603050405020304" pitchFamily="18" charset="0"/>
                  </a:rPr>
                  <a:t> </a:t>
                </a:r>
                <a:endParaRPr lang="en-IN" sz="2400" dirty="0" smtClean="0">
                  <a:latin typeface="Times New Roman" panose="02020603050405020304" pitchFamily="18" charset="0"/>
                  <a:cs typeface="Times New Roman" panose="02020603050405020304" pitchFamily="18" charset="0"/>
                </a:endParaRPr>
              </a:p>
              <a:p>
                <a:endParaRPr lang="en-US" sz="2400" baseline="90000" dirty="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Compound Interest (C.I</a:t>
                </a:r>
                <a:r>
                  <a:rPr lang="en-IN" sz="2400" dirty="0">
                    <a:latin typeface="Times New Roman" panose="02020603050405020304" pitchFamily="18" charset="0"/>
                    <a:cs typeface="Times New Roman" panose="02020603050405020304" pitchFamily="18" charset="0"/>
                  </a:rPr>
                  <a:t>)</a:t>
                </a:r>
                <a14:m>
                  <m:oMath xmlns:m="http://schemas.openxmlformats.org/officeDocument/2006/math">
                    <m:r>
                      <a:rPr lang="en-IN" sz="2400" i="1">
                        <a:latin typeface="Cambria Math" panose="02040503050406030204" pitchFamily="18" charset="0"/>
                      </a:rPr>
                      <m:t>=</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𝑃</m:t>
                    </m:r>
                  </m:oMath>
                </a14:m>
                <a:endParaRPr lang="en-US" sz="2400" b="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 </a:t>
                </a:r>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1+</m:t>
                        </m:r>
                        <m:f>
                          <m:fPr>
                            <m:ctrlPr>
                              <a:rPr lang="en-IN" sz="2400" i="1">
                                <a:latin typeface="Cambria Math" panose="02040503050406030204" pitchFamily="18" charset="0"/>
                              </a:rPr>
                            </m:ctrlPr>
                          </m:fPr>
                          <m:num>
                            <m:r>
                              <a:rPr lang="en-US" sz="2400" i="1">
                                <a:latin typeface="Cambria Math" panose="02040503050406030204" pitchFamily="18" charset="0"/>
                              </a:rPr>
                              <m:t>𝑅</m:t>
                            </m:r>
                          </m:num>
                          <m:den>
                            <m:r>
                              <a:rPr lang="en-IN" sz="2400" i="1">
                                <a:latin typeface="Cambria Math" panose="02040503050406030204" pitchFamily="18" charset="0"/>
                              </a:rPr>
                              <m:t>1</m:t>
                            </m:r>
                            <m:r>
                              <a:rPr lang="en-US" sz="2400" i="1">
                                <a:latin typeface="Cambria Math" panose="02040503050406030204" pitchFamily="18" charset="0"/>
                              </a:rPr>
                              <m:t>00</m:t>
                            </m:r>
                          </m:den>
                        </m:f>
                        <m:r>
                          <a:rPr lang="en-US" sz="2400" i="1">
                            <a:latin typeface="Cambria Math" panose="02040503050406030204" pitchFamily="18" charset="0"/>
                          </a:rPr>
                          <m:t> </m:t>
                        </m:r>
                      </m:e>
                    </m:d>
                    <m:r>
                      <a:rPr lang="en-US" sz="2400" i="1" baseline="90000">
                        <a:latin typeface="Cambria Math" panose="02040503050406030204" pitchFamily="18" charset="0"/>
                      </a:rPr>
                      <m:t>𝑛</m:t>
                    </m:r>
                  </m:oMath>
                </a14:m>
                <a:r>
                  <a:rPr lang="en-IN" sz="2400" baseline="90000" dirty="0">
                    <a:latin typeface="Times New Roman" panose="02020603050405020304" pitchFamily="18" charset="0"/>
                    <a:cs typeface="Times New Roman" panose="02020603050405020304" pitchFamily="18" charset="0"/>
                  </a:rPr>
                  <a:t> </a:t>
                </a:r>
                <a:r>
                  <a:rPr lang="en-IN" sz="2400" baseline="90000" dirty="0" smtClean="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 - P</a:t>
                </a:r>
              </a:p>
              <a:p>
                <a:r>
                  <a:rPr lang="en-US" sz="2400" dirty="0" smtClean="0">
                    <a:latin typeface="Times New Roman" panose="02020603050405020304" pitchFamily="18" charset="0"/>
                    <a:cs typeface="Times New Roman" panose="02020603050405020304" pitchFamily="18" charset="0"/>
                  </a:rPr>
                  <a:t>= P[(</a:t>
                </a:r>
                <a14:m>
                  <m:oMath xmlns:m="http://schemas.openxmlformats.org/officeDocument/2006/math">
                    <m:d>
                      <m:dPr>
                        <m:ctrlPr>
                          <a:rPr lang="en-US" sz="2400" i="1">
                            <a:latin typeface="Cambria Math" panose="02040503050406030204" pitchFamily="18" charset="0"/>
                          </a:rPr>
                        </m:ctrlPr>
                      </m:dPr>
                      <m:e>
                        <m:r>
                          <a:rPr lang="en-US" sz="2400" i="1">
                            <a:latin typeface="Cambria Math" panose="02040503050406030204" pitchFamily="18" charset="0"/>
                          </a:rPr>
                          <m:t>1+</m:t>
                        </m:r>
                        <m:f>
                          <m:fPr>
                            <m:ctrlPr>
                              <a:rPr lang="en-IN" sz="2400" i="1">
                                <a:latin typeface="Cambria Math" panose="02040503050406030204" pitchFamily="18" charset="0"/>
                              </a:rPr>
                            </m:ctrlPr>
                          </m:fPr>
                          <m:num>
                            <m:r>
                              <a:rPr lang="en-US" sz="2400" i="1">
                                <a:latin typeface="Cambria Math" panose="02040503050406030204" pitchFamily="18" charset="0"/>
                              </a:rPr>
                              <m:t>𝑅</m:t>
                            </m:r>
                          </m:num>
                          <m:den>
                            <m:r>
                              <a:rPr lang="en-IN" sz="2400" i="1">
                                <a:latin typeface="Cambria Math" panose="02040503050406030204" pitchFamily="18" charset="0"/>
                              </a:rPr>
                              <m:t>1</m:t>
                            </m:r>
                            <m:r>
                              <a:rPr lang="en-US" sz="2400" i="1">
                                <a:latin typeface="Cambria Math" panose="02040503050406030204" pitchFamily="18" charset="0"/>
                              </a:rPr>
                              <m:t>00</m:t>
                            </m:r>
                          </m:den>
                        </m:f>
                        <m:r>
                          <a:rPr lang="en-US" sz="2400" i="1">
                            <a:latin typeface="Cambria Math" panose="02040503050406030204" pitchFamily="18" charset="0"/>
                          </a:rPr>
                          <m:t> </m:t>
                        </m:r>
                      </m:e>
                    </m:d>
                    <m:r>
                      <a:rPr lang="en-US" sz="2400" i="1" baseline="90000">
                        <a:latin typeface="Cambria Math" panose="02040503050406030204" pitchFamily="18" charset="0"/>
                      </a:rPr>
                      <m:t>𝑛</m:t>
                    </m:r>
                  </m:oMath>
                </a14:m>
                <a:r>
                  <a:rPr lang="en-IN" sz="2400" dirty="0" smtClean="0">
                    <a:latin typeface="Times New Roman" panose="02020603050405020304" pitchFamily="18" charset="0"/>
                    <a:cs typeface="Times New Roman" panose="02020603050405020304" pitchFamily="18" charset="0"/>
                  </a:rPr>
                  <a:t>) – 1]</a:t>
                </a: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730738" y="2704019"/>
                <a:ext cx="4790205" cy="3474028"/>
              </a:xfrm>
              <a:prstGeom prst="rect">
                <a:avLst/>
              </a:prstGeom>
              <a:blipFill>
                <a:blip r:embed="rId5"/>
                <a:stretch>
                  <a:fillRect l="-1904"/>
                </a:stretch>
              </a:blipFill>
              <a:ln w="9525" cap="flat" cmpd="sng" algn="ctr">
                <a:solidFill>
                  <a:schemeClr val="dk1"/>
                </a:solidFill>
                <a:prstDash val="solid"/>
                <a:round/>
                <a:headEnd type="none" w="med" len="med"/>
                <a:tailEnd type="none" w="med" len="med"/>
              </a:ln>
            </p:spPr>
            <p:txBody>
              <a:bodyPr/>
              <a:lstStyle/>
              <a:p>
                <a:r>
                  <a:rPr lang="en-IN">
                    <a:noFill/>
                  </a:rPr>
                  <a:t> </a:t>
                </a:r>
              </a:p>
            </p:txBody>
          </p:sp>
        </mc:Fallback>
      </mc:AlternateContent>
      <p:sp>
        <p:nvSpPr>
          <p:cNvPr id="13" name="Rectangle 1"/>
          <p:cNvSpPr>
            <a:spLocks noChangeArrowheads="1"/>
          </p:cNvSpPr>
          <p:nvPr/>
        </p:nvSpPr>
        <p:spPr bwMode="auto">
          <a:xfrm>
            <a:off x="65804" y="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15870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rPr>
              <a:t>A = P + S.I</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hlinkClick r:id="rId6"/>
              </a:rPr>
              <a:t>  </a:t>
            </a:r>
            <a:endParaRPr kumimoji="0" lang="en-US" altLang="en-US" sz="7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200" b="0" i="0" u="none" strike="noStrike" cap="none" normalizeH="0" baseline="0" dirty="0" smtClean="0">
                <a:ln>
                  <a:noFill/>
                </a:ln>
                <a:solidFill>
                  <a:schemeClr val="tx1"/>
                </a:solidFill>
                <a:effectLst/>
                <a:latin typeface="Georgia" panose="02040502050405020303" pitchFamily="18" charset="0"/>
              </a:rPr>
              <a:t/>
            </a:r>
            <a:br>
              <a:rPr kumimoji="0" lang="en-US" altLang="en-US" sz="7200" b="0" i="0" u="none" strike="noStrike" cap="none" normalizeH="0" baseline="0" dirty="0" smtClean="0">
                <a:ln>
                  <a:noFill/>
                </a:ln>
                <a:solidFill>
                  <a:schemeClr val="tx1"/>
                </a:solidFill>
                <a:effectLst/>
                <a:latin typeface="Georgia" panose="02040502050405020303" pitchFamily="18" charset="0"/>
              </a:rPr>
            </a:br>
            <a:endParaRPr kumimoji="0" lang="en-US" altLang="en-US" sz="7200" b="0" i="0" u="none" strike="noStrike" cap="none" normalizeH="0" baseline="0" dirty="0" smtClean="0">
              <a:ln>
                <a:noFill/>
              </a:ln>
              <a:solidFill>
                <a:schemeClr val="tx1"/>
              </a:solidFill>
              <a:effectLst/>
              <a:latin typeface="Georgia" panose="02040502050405020303" pitchFamily="18" charset="0"/>
            </a:endParaRPr>
          </a:p>
        </p:txBody>
      </p:sp>
      <p:sp>
        <p:nvSpPr>
          <p:cNvPr id="16" name="Rectangle 15"/>
          <p:cNvSpPr/>
          <p:nvPr/>
        </p:nvSpPr>
        <p:spPr>
          <a:xfrm>
            <a:off x="7147810" y="439663"/>
            <a:ext cx="4655127" cy="6052273"/>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7" name="Rectangle 16"/>
          <p:cNvSpPr/>
          <p:nvPr/>
        </p:nvSpPr>
        <p:spPr>
          <a:xfrm>
            <a:off x="7245926" y="551740"/>
            <a:ext cx="4225637" cy="532453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a:spAutoFit/>
          </a:bodyPr>
          <a:lstStyle/>
          <a:p>
            <a:pPr marL="342900" indent="-342900">
              <a:buFont typeface="Arial" panose="020B0604020202020204" pitchFamily="34" charset="0"/>
              <a:buChar char="•"/>
            </a:pPr>
            <a:r>
              <a:rPr lang="en-US" sz="2000" b="1" dirty="0" smtClean="0">
                <a:latin typeface="Times New Roman" panose="02020603050405020304" pitchFamily="18" charset="0"/>
                <a:cs typeface="Times New Roman" panose="02020603050405020304" pitchFamily="18" charset="0"/>
              </a:rPr>
              <a:t>Principal (P): </a:t>
            </a:r>
            <a:r>
              <a:rPr lang="en-US" sz="2000" dirty="0">
                <a:latin typeface="Times New Roman" panose="02020603050405020304" pitchFamily="18" charset="0"/>
                <a:cs typeface="Times New Roman" panose="02020603050405020304" pitchFamily="18" charset="0"/>
              </a:rPr>
              <a:t>It is the money borrowed or lent out for a certain period of time</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Interest (R): </a:t>
            </a:r>
            <a:r>
              <a:rPr lang="en-US" sz="2000" dirty="0">
                <a:latin typeface="Times New Roman" panose="02020603050405020304" pitchFamily="18" charset="0"/>
                <a:cs typeface="Times New Roman" panose="02020603050405020304" pitchFamily="18" charset="0"/>
              </a:rPr>
              <a:t>Rate of money paid regularly for using money on lent. The extra money paid by the borrower to the lender is called the interest. Interest is defined as rate (R) per cent per annum (</a:t>
            </a:r>
            <a:r>
              <a:rPr lang="en-US" sz="2000" dirty="0" err="1">
                <a:latin typeface="Times New Roman" panose="02020603050405020304" pitchFamily="18" charset="0"/>
                <a:cs typeface="Times New Roman" panose="02020603050405020304" pitchFamily="18" charset="0"/>
              </a:rPr>
              <a:t>p.c.p.a</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b="1" dirty="0" smtClean="0">
                <a:latin typeface="Times New Roman" panose="02020603050405020304" pitchFamily="18" charset="0"/>
                <a:cs typeface="Times New Roman" panose="02020603050405020304" pitchFamily="18" charset="0"/>
              </a:rPr>
              <a:t>Time period (T</a:t>
            </a:r>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duration for which the money is </a:t>
            </a:r>
            <a:r>
              <a:rPr lang="en-US" sz="2000" dirty="0" smtClean="0">
                <a:latin typeface="Times New Roman" panose="02020603050405020304" pitchFamily="18" charset="0"/>
                <a:cs typeface="Times New Roman" panose="02020603050405020304" pitchFamily="18" charset="0"/>
              </a:rPr>
              <a:t>borrowed / deposited</a:t>
            </a: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It is calculated per year , if months is given divide by 12, if days is given divide by 365. </a:t>
            </a:r>
          </a:p>
          <a:p>
            <a:pPr marL="342900" indent="-342900">
              <a:buFont typeface="Arial" panose="020B0604020202020204" pitchFamily="34" charset="0"/>
              <a:buChar char="•"/>
            </a:pPr>
            <a:r>
              <a:rPr lang="en-US" sz="2000" b="1" dirty="0" smtClean="0">
                <a:latin typeface="Times New Roman" panose="02020603050405020304" pitchFamily="18" charset="0"/>
                <a:cs typeface="Times New Roman" panose="02020603050405020304" pitchFamily="18" charset="0"/>
              </a:rPr>
              <a:t>Total amount (A) : </a:t>
            </a:r>
            <a:r>
              <a:rPr lang="en-US" sz="2000" dirty="0">
                <a:latin typeface="Times New Roman" panose="02020603050405020304" pitchFamily="18" charset="0"/>
                <a:cs typeface="Times New Roman" panose="02020603050405020304" pitchFamily="18" charset="0"/>
              </a:rPr>
              <a:t>Sum of principal and simple interest</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0072" y="4724401"/>
            <a:ext cx="2210810" cy="2064325"/>
          </a:xfrm>
          <a:prstGeom prst="rect">
            <a:avLst/>
          </a:prstGeom>
        </p:spPr>
      </p:pic>
    </p:spTree>
    <p:extLst>
      <p:ext uri="{BB962C8B-B14F-4D97-AF65-F5344CB8AC3E}">
        <p14:creationId xmlns:p14="http://schemas.microsoft.com/office/powerpoint/2010/main" val="4556162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535194" y="778018"/>
            <a:ext cx="5566060" cy="5749637"/>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r>
              <a:rPr lang="en-US" sz="2000" dirty="0">
                <a:latin typeface="Times New Roman" panose="02020603050405020304" pitchFamily="18" charset="0"/>
                <a:cs typeface="Times New Roman" panose="02020603050405020304" pitchFamily="18" charset="0"/>
              </a:rPr>
              <a:t>Compound Interest is the interest calculated on the initial principal and the accumulated interest of previous periods of a deposit or loan. In easy words, it can be said as </a:t>
            </a:r>
            <a:r>
              <a:rPr lang="en-US" sz="2000" b="1" dirty="0">
                <a:latin typeface="Times New Roman" panose="02020603050405020304" pitchFamily="18" charset="0"/>
                <a:cs typeface="Times New Roman" panose="02020603050405020304" pitchFamily="18" charset="0"/>
              </a:rPr>
              <a:t>"interest on interest"</a:t>
            </a:r>
            <a:r>
              <a:rPr lang="en-US" sz="2000" dirty="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639" y="0"/>
            <a:ext cx="13101639" cy="8245478"/>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704202" y="142875"/>
            <a:ext cx="12690763" cy="6715125"/>
          </a:xfrm>
          <a:prstGeom prst="rect">
            <a:avLst/>
          </a:prstGeom>
          <a:blipFill>
            <a:blip r:embed="rId4"/>
            <a:tile tx="0" ty="0" sx="100000" sy="100000" flip="none" algn="tl"/>
          </a:blipFill>
          <a:effectLst>
            <a:outerShdw blurRad="50800" dist="38100" dir="2700000" algn="tl" rotWithShape="0">
              <a:prstClr val="black">
                <a:alpha val="40000"/>
              </a:prstClr>
            </a:outerShdw>
          </a:effectLst>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3" name="TextBox 2"/>
          <p:cNvSpPr txBox="1"/>
          <p:nvPr/>
        </p:nvSpPr>
        <p:spPr>
          <a:xfrm>
            <a:off x="1291770" y="1225666"/>
            <a:ext cx="4368865" cy="400110"/>
          </a:xfrm>
          <a:prstGeom prst="rect">
            <a:avLst/>
          </a:prstGeom>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smtClean="0">
                <a:latin typeface="Times New Roman" panose="02020603050405020304" pitchFamily="18" charset="0"/>
                <a:cs typeface="Times New Roman" panose="02020603050405020304" pitchFamily="18" charset="0"/>
              </a:rPr>
              <a:t>SIMPLE INTEREST       Rs.25000</a:t>
            </a:r>
            <a:endParaRPr lang="en-IN" sz="2000" b="1" dirty="0">
              <a:latin typeface="Times New Roman" panose="02020603050405020304" pitchFamily="18" charset="0"/>
              <a:cs typeface="Times New Roman" panose="02020603050405020304" pitchFamily="18" charset="0"/>
            </a:endParaRPr>
          </a:p>
        </p:txBody>
      </p:sp>
      <p:sp>
        <p:nvSpPr>
          <p:cNvPr id="13" name="Rectangle 1"/>
          <p:cNvSpPr>
            <a:spLocks noChangeArrowheads="1"/>
          </p:cNvSpPr>
          <p:nvPr/>
        </p:nvSpPr>
        <p:spPr bwMode="auto">
          <a:xfrm>
            <a:off x="65804" y="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15870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rPr>
              <a:t>A = P + S.I</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hlinkClick r:id="rId5"/>
              </a:rPr>
              <a:t>  </a:t>
            </a:r>
            <a:endParaRPr kumimoji="0" lang="en-US" altLang="en-US" sz="7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200" b="0" i="0" u="none" strike="noStrike" cap="none" normalizeH="0" baseline="0" dirty="0" smtClean="0">
                <a:ln>
                  <a:noFill/>
                </a:ln>
                <a:solidFill>
                  <a:schemeClr val="tx1"/>
                </a:solidFill>
                <a:effectLst/>
                <a:latin typeface="Georgia" panose="02040502050405020303" pitchFamily="18" charset="0"/>
              </a:rPr>
              <a:t/>
            </a:r>
            <a:br>
              <a:rPr kumimoji="0" lang="en-US" altLang="en-US" sz="7200" b="0" i="0" u="none" strike="noStrike" cap="none" normalizeH="0" baseline="0" dirty="0" smtClean="0">
                <a:ln>
                  <a:noFill/>
                </a:ln>
                <a:solidFill>
                  <a:schemeClr val="tx1"/>
                </a:solidFill>
                <a:effectLst/>
                <a:latin typeface="Georgia" panose="02040502050405020303" pitchFamily="18" charset="0"/>
              </a:rPr>
            </a:br>
            <a:endParaRPr kumimoji="0" lang="en-US" altLang="en-US" sz="7200" b="0" i="0" u="none" strike="noStrike" cap="none" normalizeH="0" baseline="0" dirty="0" smtClean="0">
              <a:ln>
                <a:noFill/>
              </a:ln>
              <a:solidFill>
                <a:schemeClr val="tx1"/>
              </a:solidFill>
              <a:effectLst/>
              <a:latin typeface="Georgia" panose="02040502050405020303" pitchFamily="18" charset="0"/>
            </a:endParaRP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09607" y="5215665"/>
            <a:ext cx="2210810" cy="2064325"/>
          </a:xfrm>
          <a:prstGeom prst="rect">
            <a:avLst/>
          </a:prstGeom>
        </p:spPr>
      </p:pic>
      <p:sp>
        <p:nvSpPr>
          <p:cNvPr id="12" name="TextBox 11"/>
          <p:cNvSpPr txBox="1"/>
          <p:nvPr/>
        </p:nvSpPr>
        <p:spPr>
          <a:xfrm>
            <a:off x="6545943" y="1226961"/>
            <a:ext cx="4555311" cy="707886"/>
          </a:xfrm>
          <a:prstGeom prst="rect">
            <a:avLst/>
          </a:prstGeom>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dirty="0" smtClean="0">
                <a:latin typeface="Times New Roman" panose="02020603050405020304" pitchFamily="18" charset="0"/>
                <a:cs typeface="Times New Roman" panose="02020603050405020304" pitchFamily="18" charset="0"/>
              </a:rPr>
              <a:t>COMPOUND INTEREST          Rs.25000</a:t>
            </a:r>
            <a:endParaRPr lang="en-IN" sz="20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748145" y="229170"/>
            <a:ext cx="10557164" cy="83099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400" dirty="0" smtClean="0">
                <a:latin typeface="Times New Roman" panose="02020603050405020304" pitchFamily="18" charset="0"/>
                <a:cs typeface="Times New Roman" panose="02020603050405020304" pitchFamily="18" charset="0"/>
              </a:rPr>
              <a:t>If 25,000 is deposited under simple interest and compound interest at 10% </a:t>
            </a:r>
            <a:r>
              <a:rPr lang="en-US" sz="2400" dirty="0" err="1" smtClean="0">
                <a:latin typeface="Times New Roman" panose="02020603050405020304" pitchFamily="18" charset="0"/>
                <a:cs typeface="Times New Roman" panose="02020603050405020304" pitchFamily="18" charset="0"/>
              </a:rPr>
              <a:t>p.a</a:t>
            </a:r>
            <a:r>
              <a:rPr lang="en-US" sz="2400" dirty="0" smtClean="0">
                <a:latin typeface="Times New Roman" panose="02020603050405020304" pitchFamily="18" charset="0"/>
                <a:cs typeface="Times New Roman" panose="02020603050405020304" pitchFamily="18" charset="0"/>
              </a:rPr>
              <a:t> for 4 years. What will be difference between  their interest?</a:t>
            </a:r>
            <a:endParaRPr lang="en-IN" sz="2400" dirty="0">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551475105"/>
              </p:ext>
            </p:extLst>
          </p:nvPr>
        </p:nvGraphicFramePr>
        <p:xfrm>
          <a:off x="748145" y="1864448"/>
          <a:ext cx="10353109" cy="4754880"/>
        </p:xfrm>
        <a:graphic>
          <a:graphicData uri="http://schemas.openxmlformats.org/drawingml/2006/table">
            <a:tbl>
              <a:tblPr>
                <a:effectLst>
                  <a:innerShdw blurRad="63500" dist="50800" dir="5400000">
                    <a:prstClr val="black">
                      <a:alpha val="50000"/>
                    </a:prstClr>
                  </a:innerShdw>
                </a:effectLst>
                <a:tableStyleId>{5C22544A-7EE6-4342-B048-85BDC9FD1C3A}</a:tableStyleId>
              </a:tblPr>
              <a:tblGrid>
                <a:gridCol w="688434">
                  <a:extLst>
                    <a:ext uri="{9D8B030D-6E8A-4147-A177-3AD203B41FA5}">
                      <a16:colId xmlns:a16="http://schemas.microsoft.com/office/drawing/2014/main" val="2894076187"/>
                    </a:ext>
                  </a:extLst>
                </a:gridCol>
                <a:gridCol w="2127404">
                  <a:extLst>
                    <a:ext uri="{9D8B030D-6E8A-4147-A177-3AD203B41FA5}">
                      <a16:colId xmlns:a16="http://schemas.microsoft.com/office/drawing/2014/main" val="168523532"/>
                    </a:ext>
                  </a:extLst>
                </a:gridCol>
                <a:gridCol w="7537271">
                  <a:extLst>
                    <a:ext uri="{9D8B030D-6E8A-4147-A177-3AD203B41FA5}">
                      <a16:colId xmlns:a16="http://schemas.microsoft.com/office/drawing/2014/main" val="3069130652"/>
                    </a:ext>
                  </a:extLst>
                </a:gridCol>
              </a:tblGrid>
              <a:tr h="340562">
                <a:tc>
                  <a:txBody>
                    <a:bodyPr/>
                    <a:lstStyle/>
                    <a:p>
                      <a:pPr algn="ctr"/>
                      <a:r>
                        <a:rPr lang="en-US" sz="1800" b="1" dirty="0" smtClean="0">
                          <a:solidFill>
                            <a:schemeClr val="tx1"/>
                          </a:solidFill>
                          <a:latin typeface="Times New Roman" panose="02020603050405020304" pitchFamily="18" charset="0"/>
                          <a:cs typeface="Times New Roman" panose="02020603050405020304" pitchFamily="18" charset="0"/>
                        </a:rPr>
                        <a:t>Year</a:t>
                      </a:r>
                      <a:endParaRPr lang="en-IN"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800" b="1" dirty="0" smtClean="0">
                          <a:solidFill>
                            <a:schemeClr val="tx1"/>
                          </a:solidFill>
                          <a:latin typeface="Times New Roman" panose="02020603050405020304" pitchFamily="18" charset="0"/>
                          <a:cs typeface="Times New Roman" panose="02020603050405020304" pitchFamily="18" charset="0"/>
                        </a:rPr>
                        <a:t>Interest</a:t>
                      </a:r>
                      <a:endParaRPr lang="en-IN"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800" b="1" dirty="0" smtClean="0">
                          <a:solidFill>
                            <a:schemeClr val="tx1"/>
                          </a:solidFill>
                          <a:latin typeface="Times New Roman" panose="02020603050405020304" pitchFamily="18" charset="0"/>
                          <a:cs typeface="Times New Roman" panose="02020603050405020304" pitchFamily="18" charset="0"/>
                        </a:rPr>
                        <a:t>Interest </a:t>
                      </a:r>
                      <a:endParaRPr lang="en-IN"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42635685"/>
                  </a:ext>
                </a:extLst>
              </a:tr>
              <a:tr h="595984">
                <a:tc>
                  <a:txBody>
                    <a:bodyPr/>
                    <a:lstStyle/>
                    <a:p>
                      <a:r>
                        <a:rPr lang="en-US" sz="1800" b="1" dirty="0" smtClean="0">
                          <a:latin typeface="Times New Roman" panose="02020603050405020304" pitchFamily="18" charset="0"/>
                          <a:cs typeface="Times New Roman" panose="02020603050405020304" pitchFamily="18" charset="0"/>
                        </a:rPr>
                        <a:t>I</a:t>
                      </a:r>
                      <a:endParaRPr lang="en-IN" sz="1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dirty="0" smtClean="0">
                          <a:latin typeface="Times New Roman" panose="02020603050405020304" pitchFamily="18" charset="0"/>
                          <a:cs typeface="Times New Roman" panose="02020603050405020304" pitchFamily="18" charset="0"/>
                        </a:rPr>
                        <a:t>10% of 25000</a:t>
                      </a:r>
                      <a:r>
                        <a:rPr lang="en-US" sz="1800" baseline="0" dirty="0" smtClean="0">
                          <a:latin typeface="Times New Roman" panose="02020603050405020304" pitchFamily="18" charset="0"/>
                          <a:cs typeface="Times New Roman" panose="02020603050405020304" pitchFamily="18" charset="0"/>
                        </a:rPr>
                        <a:t> = 2500</a:t>
                      </a:r>
                      <a:endParaRPr lang="en-IN"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dirty="0" smtClean="0">
                          <a:latin typeface="Times New Roman" panose="02020603050405020304" pitchFamily="18" charset="0"/>
                          <a:cs typeface="Times New Roman" panose="02020603050405020304" pitchFamily="18" charset="0"/>
                        </a:rPr>
                        <a:t>10%</a:t>
                      </a:r>
                      <a:r>
                        <a:rPr lang="en-US" sz="1800" baseline="0" dirty="0" smtClean="0">
                          <a:latin typeface="Times New Roman" panose="02020603050405020304" pitchFamily="18" charset="0"/>
                          <a:cs typeface="Times New Roman" panose="02020603050405020304" pitchFamily="18" charset="0"/>
                        </a:rPr>
                        <a:t> of 25000 = </a:t>
                      </a:r>
                      <a:r>
                        <a:rPr lang="en-US" sz="1800" b="1" baseline="0" dirty="0" smtClean="0">
                          <a:solidFill>
                            <a:srgbClr val="FF0000"/>
                          </a:solidFill>
                          <a:latin typeface="Times New Roman" panose="02020603050405020304" pitchFamily="18" charset="0"/>
                          <a:cs typeface="Times New Roman" panose="02020603050405020304" pitchFamily="18" charset="0"/>
                        </a:rPr>
                        <a:t>2500</a:t>
                      </a:r>
                      <a:endParaRPr lang="en-IN" sz="1800"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6936787"/>
                  </a:ext>
                </a:extLst>
              </a:tr>
              <a:tr h="595984">
                <a:tc>
                  <a:txBody>
                    <a:bodyPr/>
                    <a:lstStyle/>
                    <a:p>
                      <a:r>
                        <a:rPr lang="en-US" sz="1800" b="1" dirty="0" smtClean="0">
                          <a:latin typeface="Times New Roman" panose="02020603050405020304" pitchFamily="18" charset="0"/>
                          <a:cs typeface="Times New Roman" panose="02020603050405020304" pitchFamily="18" charset="0"/>
                        </a:rPr>
                        <a:t>II</a:t>
                      </a:r>
                      <a:endParaRPr lang="en-IN" sz="1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dirty="0" smtClean="0">
                          <a:latin typeface="Times New Roman" panose="02020603050405020304" pitchFamily="18" charset="0"/>
                          <a:cs typeface="Times New Roman" panose="02020603050405020304" pitchFamily="18" charset="0"/>
                        </a:rPr>
                        <a:t>10% of 25000</a:t>
                      </a:r>
                      <a:r>
                        <a:rPr lang="en-US" sz="1800" baseline="0" dirty="0" smtClean="0">
                          <a:latin typeface="Times New Roman" panose="02020603050405020304" pitchFamily="18" charset="0"/>
                          <a:cs typeface="Times New Roman" panose="02020603050405020304" pitchFamily="18" charset="0"/>
                        </a:rPr>
                        <a:t> = 2500</a:t>
                      </a:r>
                      <a:endParaRPr lang="en-IN"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dirty="0" smtClean="0">
                          <a:latin typeface="Times New Roman" panose="02020603050405020304" pitchFamily="18" charset="0"/>
                          <a:cs typeface="Times New Roman" panose="02020603050405020304" pitchFamily="18" charset="0"/>
                        </a:rPr>
                        <a:t>10% of 25000 + 10% of 2500 = 2500+250 = </a:t>
                      </a:r>
                      <a:r>
                        <a:rPr lang="en-US" sz="1800" b="1" dirty="0" smtClean="0">
                          <a:solidFill>
                            <a:srgbClr val="FF0000"/>
                          </a:solidFill>
                          <a:latin typeface="Times New Roman" panose="02020603050405020304" pitchFamily="18" charset="0"/>
                          <a:cs typeface="Times New Roman" panose="02020603050405020304" pitchFamily="18" charset="0"/>
                        </a:rPr>
                        <a:t>2750</a:t>
                      </a:r>
                      <a:endParaRPr lang="en-IN" sz="1800"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417017801"/>
                  </a:ext>
                </a:extLst>
              </a:tr>
              <a:tr h="851406">
                <a:tc>
                  <a:txBody>
                    <a:bodyPr/>
                    <a:lstStyle/>
                    <a:p>
                      <a:r>
                        <a:rPr lang="en-US" sz="1800" b="1" dirty="0" smtClean="0">
                          <a:latin typeface="Times New Roman" panose="02020603050405020304" pitchFamily="18" charset="0"/>
                          <a:cs typeface="Times New Roman" panose="02020603050405020304" pitchFamily="18" charset="0"/>
                        </a:rPr>
                        <a:t>III</a:t>
                      </a:r>
                      <a:endParaRPr lang="en-IN" sz="1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dirty="0" smtClean="0">
                          <a:latin typeface="Times New Roman" panose="02020603050405020304" pitchFamily="18" charset="0"/>
                          <a:cs typeface="Times New Roman" panose="02020603050405020304" pitchFamily="18" charset="0"/>
                        </a:rPr>
                        <a:t>10% of 25000</a:t>
                      </a:r>
                      <a:r>
                        <a:rPr lang="en-US" sz="1800" baseline="0" dirty="0" smtClean="0">
                          <a:latin typeface="Times New Roman" panose="02020603050405020304" pitchFamily="18" charset="0"/>
                          <a:cs typeface="Times New Roman" panose="02020603050405020304" pitchFamily="18" charset="0"/>
                        </a:rPr>
                        <a:t> = 2500</a:t>
                      </a:r>
                      <a:endParaRPr lang="en-IN"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dirty="0" smtClean="0">
                          <a:latin typeface="Times New Roman" panose="02020603050405020304" pitchFamily="18" charset="0"/>
                          <a:cs typeface="Times New Roman" panose="02020603050405020304" pitchFamily="18" charset="0"/>
                        </a:rPr>
                        <a:t>10% of 25000 + 10% of</a:t>
                      </a:r>
                      <a:r>
                        <a:rPr lang="en-US" sz="1800" baseline="0" dirty="0" smtClean="0">
                          <a:latin typeface="Times New Roman" panose="02020603050405020304" pitchFamily="18" charset="0"/>
                          <a:cs typeface="Times New Roman" panose="02020603050405020304" pitchFamily="18" charset="0"/>
                        </a:rPr>
                        <a:t> 2500 +10% of 2500+ 10% of 250 </a:t>
                      </a:r>
                    </a:p>
                    <a:p>
                      <a:r>
                        <a:rPr lang="en-US" sz="1800" baseline="0" dirty="0" smtClean="0">
                          <a:latin typeface="Times New Roman" panose="02020603050405020304" pitchFamily="18" charset="0"/>
                          <a:cs typeface="Times New Roman" panose="02020603050405020304" pitchFamily="18" charset="0"/>
                        </a:rPr>
                        <a:t>= 2500+250+250+25 </a:t>
                      </a:r>
                    </a:p>
                    <a:p>
                      <a:r>
                        <a:rPr lang="en-US" sz="1800" baseline="0" dirty="0" smtClean="0">
                          <a:latin typeface="Times New Roman" panose="02020603050405020304" pitchFamily="18" charset="0"/>
                          <a:cs typeface="Times New Roman" panose="02020603050405020304" pitchFamily="18" charset="0"/>
                        </a:rPr>
                        <a:t>=    </a:t>
                      </a:r>
                      <a:r>
                        <a:rPr lang="en-US" sz="1800" b="1" baseline="0" dirty="0" smtClean="0">
                          <a:solidFill>
                            <a:srgbClr val="FF0000"/>
                          </a:solidFill>
                          <a:latin typeface="Times New Roman" panose="02020603050405020304" pitchFamily="18" charset="0"/>
                          <a:cs typeface="Times New Roman" panose="02020603050405020304" pitchFamily="18" charset="0"/>
                        </a:rPr>
                        <a:t>3025</a:t>
                      </a:r>
                      <a:endParaRPr lang="en-IN" sz="1800"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684211319"/>
                  </a:ext>
                </a:extLst>
              </a:tr>
              <a:tr h="1106827">
                <a:tc>
                  <a:txBody>
                    <a:bodyPr/>
                    <a:lstStyle/>
                    <a:p>
                      <a:r>
                        <a:rPr lang="en-US" sz="1800" b="1" dirty="0" smtClean="0">
                          <a:latin typeface="Times New Roman" panose="02020603050405020304" pitchFamily="18" charset="0"/>
                          <a:cs typeface="Times New Roman" panose="02020603050405020304" pitchFamily="18" charset="0"/>
                        </a:rPr>
                        <a:t>IV</a:t>
                      </a:r>
                      <a:endParaRPr lang="en-IN" sz="1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dirty="0" smtClean="0">
                          <a:latin typeface="Times New Roman" panose="02020603050405020304" pitchFamily="18" charset="0"/>
                          <a:cs typeface="Times New Roman" panose="02020603050405020304" pitchFamily="18" charset="0"/>
                        </a:rPr>
                        <a:t>10% of 25000</a:t>
                      </a:r>
                      <a:r>
                        <a:rPr lang="en-US" sz="1800" baseline="0" dirty="0" smtClean="0">
                          <a:latin typeface="Times New Roman" panose="02020603050405020304" pitchFamily="18" charset="0"/>
                          <a:cs typeface="Times New Roman" panose="02020603050405020304" pitchFamily="18" charset="0"/>
                        </a:rPr>
                        <a:t> = 2500</a:t>
                      </a:r>
                      <a:endParaRPr lang="en-IN"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dirty="0" smtClean="0">
                          <a:latin typeface="Times New Roman" panose="02020603050405020304" pitchFamily="18" charset="0"/>
                          <a:cs typeface="Times New Roman" panose="02020603050405020304" pitchFamily="18" charset="0"/>
                        </a:rPr>
                        <a:t>10% of 25000</a:t>
                      </a:r>
                      <a:r>
                        <a:rPr lang="en-US" sz="1800" baseline="0" dirty="0" smtClean="0">
                          <a:latin typeface="Times New Roman" panose="02020603050405020304" pitchFamily="18" charset="0"/>
                          <a:cs typeface="Times New Roman" panose="02020603050405020304" pitchFamily="18" charset="0"/>
                        </a:rPr>
                        <a:t> +  10% of 2500 + 10% of 2500 + 10% of 2500 + </a:t>
                      </a:r>
                    </a:p>
                    <a:p>
                      <a:r>
                        <a:rPr lang="en-US" sz="1800" baseline="0" dirty="0" smtClean="0">
                          <a:latin typeface="Times New Roman" panose="02020603050405020304" pitchFamily="18" charset="0"/>
                          <a:cs typeface="Times New Roman" panose="02020603050405020304" pitchFamily="18" charset="0"/>
                        </a:rPr>
                        <a:t>10% of 250+ 10% of 250 + 10% of 250+ 10% of 25 </a:t>
                      </a:r>
                    </a:p>
                    <a:p>
                      <a:r>
                        <a:rPr lang="en-US" sz="1800" baseline="0" dirty="0" smtClean="0">
                          <a:latin typeface="Times New Roman" panose="02020603050405020304" pitchFamily="18" charset="0"/>
                          <a:cs typeface="Times New Roman" panose="02020603050405020304" pitchFamily="18" charset="0"/>
                        </a:rPr>
                        <a:t>= 2500+250+250+250+25+25+25+2.5</a:t>
                      </a:r>
                    </a:p>
                    <a:p>
                      <a:r>
                        <a:rPr lang="en-US" sz="1800" baseline="0" dirty="0" smtClean="0">
                          <a:latin typeface="Times New Roman" panose="02020603050405020304" pitchFamily="18" charset="0"/>
                          <a:cs typeface="Times New Roman" panose="02020603050405020304" pitchFamily="18" charset="0"/>
                        </a:rPr>
                        <a:t> = </a:t>
                      </a:r>
                      <a:r>
                        <a:rPr lang="en-US" sz="1800" b="1" baseline="0" dirty="0" smtClean="0">
                          <a:solidFill>
                            <a:srgbClr val="FF0000"/>
                          </a:solidFill>
                          <a:latin typeface="Times New Roman" panose="02020603050405020304" pitchFamily="18" charset="0"/>
                          <a:cs typeface="Times New Roman" panose="02020603050405020304" pitchFamily="18" charset="0"/>
                        </a:rPr>
                        <a:t>3327.5</a:t>
                      </a:r>
                      <a:endParaRPr lang="en-IN" sz="1800" b="1"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2562552729"/>
                  </a:ext>
                </a:extLst>
              </a:tr>
              <a:tr h="340562">
                <a:tc>
                  <a:txBody>
                    <a:bodyPr/>
                    <a:lstStyle/>
                    <a:p>
                      <a:endParaRPr lang="en-IN" sz="1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IN"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dirty="0" smtClean="0">
                          <a:latin typeface="Times New Roman" panose="02020603050405020304" pitchFamily="18" charset="0"/>
                          <a:cs typeface="Times New Roman" panose="02020603050405020304" pitchFamily="18" charset="0"/>
                        </a:rPr>
                        <a:t>2500+2750+3025+3327.5 = 11602.5</a:t>
                      </a:r>
                      <a:endParaRPr lang="en-IN"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15822246"/>
                  </a:ext>
                </a:extLst>
              </a:tr>
              <a:tr h="595984">
                <a:tc>
                  <a:txBody>
                    <a:bodyPr/>
                    <a:lstStyle/>
                    <a:p>
                      <a:r>
                        <a:rPr lang="en-US" sz="1800" b="1" dirty="0" smtClean="0">
                          <a:latin typeface="Times New Roman" panose="02020603050405020304" pitchFamily="18" charset="0"/>
                          <a:cs typeface="Times New Roman" panose="02020603050405020304" pitchFamily="18" charset="0"/>
                        </a:rPr>
                        <a:t>Total</a:t>
                      </a:r>
                      <a:endParaRPr lang="en-IN" sz="18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dirty="0" smtClean="0">
                          <a:latin typeface="Times New Roman" panose="02020603050405020304" pitchFamily="18" charset="0"/>
                          <a:cs typeface="Times New Roman" panose="02020603050405020304" pitchFamily="18" charset="0"/>
                        </a:rPr>
                        <a:t>40% of 25000 </a:t>
                      </a:r>
                    </a:p>
                    <a:p>
                      <a:r>
                        <a:rPr lang="en-US" sz="1800" dirty="0" smtClean="0">
                          <a:latin typeface="Times New Roman" panose="02020603050405020304" pitchFamily="18" charset="0"/>
                          <a:cs typeface="Times New Roman" panose="02020603050405020304" pitchFamily="18" charset="0"/>
                        </a:rPr>
                        <a:t>= Rs.</a:t>
                      </a:r>
                      <a:r>
                        <a:rPr lang="en-US" sz="1800" baseline="0" dirty="0" smtClean="0">
                          <a:latin typeface="Times New Roman" panose="02020603050405020304" pitchFamily="18" charset="0"/>
                          <a:cs typeface="Times New Roman" panose="02020603050405020304" pitchFamily="18" charset="0"/>
                        </a:rPr>
                        <a:t>10000</a:t>
                      </a:r>
                      <a:endParaRPr lang="en-IN"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800" dirty="0" smtClean="0">
                          <a:latin typeface="Times New Roman" panose="02020603050405020304" pitchFamily="18" charset="0"/>
                          <a:cs typeface="Times New Roman" panose="02020603050405020304" pitchFamily="18" charset="0"/>
                        </a:rPr>
                        <a:t>Rs.</a:t>
                      </a:r>
                      <a:r>
                        <a:rPr lang="en-US" sz="1800" b="1" dirty="0" smtClean="0">
                          <a:solidFill>
                            <a:srgbClr val="FF0000"/>
                          </a:solidFill>
                          <a:latin typeface="Times New Roman" panose="02020603050405020304" pitchFamily="18" charset="0"/>
                          <a:cs typeface="Times New Roman" panose="02020603050405020304" pitchFamily="18" charset="0"/>
                        </a:rPr>
                        <a:t>11602.50</a:t>
                      </a:r>
                      <a:r>
                        <a:rPr lang="en-US" sz="1800" baseline="0" dirty="0" smtClean="0">
                          <a:latin typeface="Times New Roman" panose="02020603050405020304" pitchFamily="18" charset="0"/>
                          <a:cs typeface="Times New Roman" panose="02020603050405020304" pitchFamily="18" charset="0"/>
                        </a:rPr>
                        <a:t> (</a:t>
                      </a:r>
                      <a:r>
                        <a:rPr lang="en-US" sz="1800" baseline="0" dirty="0" err="1" smtClean="0">
                          <a:latin typeface="Times New Roman" panose="02020603050405020304" pitchFamily="18" charset="0"/>
                          <a:cs typeface="Times New Roman" panose="02020603050405020304" pitchFamily="18" charset="0"/>
                        </a:rPr>
                        <a:t>approx</a:t>
                      </a:r>
                      <a:r>
                        <a:rPr lang="en-US" sz="1800" baseline="0" dirty="0" smtClean="0">
                          <a:latin typeface="Times New Roman" panose="02020603050405020304" pitchFamily="18" charset="0"/>
                          <a:cs typeface="Times New Roman" panose="02020603050405020304" pitchFamily="18" charset="0"/>
                        </a:rPr>
                        <a:t> 46.41%)</a:t>
                      </a:r>
                      <a:endParaRPr lang="en-IN" sz="18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263062583"/>
                  </a:ext>
                </a:extLst>
              </a:tr>
            </a:tbl>
          </a:graphicData>
        </a:graphic>
      </p:graphicFrame>
    </p:spTree>
    <p:extLst>
      <p:ext uri="{BB962C8B-B14F-4D97-AF65-F5344CB8AC3E}">
        <p14:creationId xmlns:p14="http://schemas.microsoft.com/office/powerpoint/2010/main" val="31603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9639" y="0"/>
            <a:ext cx="13101639" cy="8245478"/>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324716" y="142875"/>
            <a:ext cx="11141570" cy="6715125"/>
          </a:xfrm>
          <a:prstGeom prst="rect">
            <a:avLst/>
          </a:prstGeom>
          <a:blipFill>
            <a:blip r:embed="rId3"/>
            <a:tile tx="0" ty="0" sx="100000" sy="100000" flip="none" algn="tl"/>
          </a:blipFill>
          <a:effectLst>
            <a:outerShdw blurRad="50800" dist="38100" dir="2700000" algn="tl" rotWithShape="0">
              <a:prstClr val="black">
                <a:alpha val="40000"/>
              </a:prstClr>
            </a:outerShdw>
          </a:effectLst>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2" name="Rectangle 1"/>
          <p:cNvSpPr/>
          <p:nvPr/>
        </p:nvSpPr>
        <p:spPr>
          <a:xfrm>
            <a:off x="1277747" y="461528"/>
            <a:ext cx="5017693" cy="6107691"/>
          </a:xfrm>
          <a:prstGeom prst="rect">
            <a:avLst/>
          </a:prstGeom>
          <a:blipFill>
            <a:blip r:embed="rId4"/>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r>
              <a:rPr lang="en-US" sz="2000" b="1" u="sng" dirty="0" smtClean="0">
                <a:latin typeface="Times New Roman" panose="02020603050405020304" pitchFamily="18" charset="0"/>
                <a:cs typeface="Times New Roman" panose="02020603050405020304" pitchFamily="18" charset="0"/>
              </a:rPr>
              <a:t>Problems based on Doubling, Tripling , </a:t>
            </a:r>
            <a:r>
              <a:rPr lang="en-US" sz="2000" b="1" u="sng" dirty="0" err="1" smtClean="0">
                <a:latin typeface="Times New Roman" panose="02020603050405020304" pitchFamily="18" charset="0"/>
                <a:cs typeface="Times New Roman" panose="02020603050405020304" pitchFamily="18" charset="0"/>
              </a:rPr>
              <a:t>etc</a:t>
            </a:r>
            <a:r>
              <a:rPr lang="en-US" sz="2000" b="1" u="sng" dirty="0" smtClean="0">
                <a:latin typeface="Times New Roman" panose="02020603050405020304" pitchFamily="18" charset="0"/>
                <a:cs typeface="Times New Roman" panose="02020603050405020304" pitchFamily="18" charset="0"/>
              </a:rPr>
              <a:t> (SIMPLE INTEREST):</a:t>
            </a:r>
          </a:p>
          <a:p>
            <a:r>
              <a:rPr lang="en-US" sz="2000" b="1" u="sng" dirty="0" smtClean="0">
                <a:latin typeface="Times New Roman" panose="02020603050405020304" pitchFamily="18" charset="0"/>
                <a:cs typeface="Times New Roman" panose="02020603050405020304" pitchFamily="18" charset="0"/>
              </a:rPr>
              <a:t>Example:</a:t>
            </a:r>
          </a:p>
          <a:p>
            <a:r>
              <a:rPr lang="en-US" dirty="0">
                <a:latin typeface="Times New Roman" panose="02020603050405020304" pitchFamily="18" charset="0"/>
                <a:cs typeface="Times New Roman" panose="02020603050405020304" pitchFamily="18" charset="0"/>
              </a:rPr>
              <a:t>A sum of money invested at simple interest triples itself in 8 years at simple interest. Find in </a:t>
            </a:r>
            <a:r>
              <a:rPr lang="en-US" dirty="0" smtClean="0">
                <a:latin typeface="Times New Roman" panose="02020603050405020304" pitchFamily="18" charset="0"/>
                <a:cs typeface="Times New Roman" panose="02020603050405020304" pitchFamily="18" charset="0"/>
              </a:rPr>
              <a:t>how many </a:t>
            </a:r>
            <a:r>
              <a:rPr lang="en-US" dirty="0">
                <a:latin typeface="Times New Roman" panose="02020603050405020304" pitchFamily="18" charset="0"/>
                <a:cs typeface="Times New Roman" panose="02020603050405020304" pitchFamily="18" charset="0"/>
              </a:rPr>
              <a:t>years will it become  </a:t>
            </a:r>
            <a:r>
              <a:rPr lang="en-US" dirty="0" smtClean="0">
                <a:latin typeface="Times New Roman" panose="02020603050405020304" pitchFamily="18" charset="0"/>
                <a:cs typeface="Times New Roman" panose="02020603050405020304" pitchFamily="18" charset="0"/>
              </a:rPr>
              <a:t>9 times </a:t>
            </a:r>
            <a:r>
              <a:rPr lang="en-US" dirty="0">
                <a:latin typeface="Times New Roman" panose="02020603050405020304" pitchFamily="18" charset="0"/>
                <a:cs typeface="Times New Roman" panose="02020603050405020304" pitchFamily="18" charset="0"/>
              </a:rPr>
              <a:t>itself at the same rate</a:t>
            </a:r>
            <a:r>
              <a:rPr lang="en-US" dirty="0" smtClean="0">
                <a:latin typeface="Times New Roman" panose="02020603050405020304" pitchFamily="18" charset="0"/>
                <a:cs typeface="Times New Roman" panose="02020603050405020304" pitchFamily="18" charset="0"/>
              </a:rPr>
              <a:t>?</a:t>
            </a:r>
          </a:p>
          <a:p>
            <a:endParaRPr lang="en-US" sz="2000" b="1" u="sng" dirty="0">
              <a:latin typeface="Times New Roman" panose="02020603050405020304" pitchFamily="18" charset="0"/>
              <a:cs typeface="Times New Roman" panose="02020603050405020304" pitchFamily="18" charset="0"/>
            </a:endParaRPr>
          </a:p>
          <a:p>
            <a:endParaRPr lang="en-US" sz="2000" b="1" u="sng" dirty="0">
              <a:latin typeface="Times New Roman" panose="02020603050405020304" pitchFamily="18" charset="0"/>
              <a:cs typeface="Times New Roman" panose="02020603050405020304" pitchFamily="18" charset="0"/>
            </a:endParaRPr>
          </a:p>
          <a:p>
            <a:endParaRPr lang="en-US" sz="2000" b="1" u="sng" dirty="0" smtClean="0">
              <a:latin typeface="Times New Roman" panose="02020603050405020304" pitchFamily="18" charset="0"/>
              <a:cs typeface="Times New Roman" panose="02020603050405020304" pitchFamily="18" charset="0"/>
            </a:endParaRPr>
          </a:p>
          <a:p>
            <a:endParaRPr lang="en-US" sz="2000" b="1" u="sng" dirty="0">
              <a:latin typeface="Times New Roman" panose="02020603050405020304" pitchFamily="18" charset="0"/>
              <a:cs typeface="Times New Roman" panose="02020603050405020304" pitchFamily="18" charset="0"/>
            </a:endParaRPr>
          </a:p>
          <a:p>
            <a:endParaRPr lang="en-US" sz="2000" b="1" u="sng" dirty="0" smtClean="0">
              <a:latin typeface="Times New Roman" panose="02020603050405020304" pitchFamily="18" charset="0"/>
              <a:cs typeface="Times New Roman" panose="02020603050405020304" pitchFamily="18" charset="0"/>
            </a:endParaRPr>
          </a:p>
          <a:p>
            <a:endParaRPr lang="en-US" sz="2000" b="1" u="sng" dirty="0">
              <a:latin typeface="Times New Roman" panose="02020603050405020304" pitchFamily="18" charset="0"/>
              <a:cs typeface="Times New Roman" panose="02020603050405020304" pitchFamily="18" charset="0"/>
            </a:endParaRPr>
          </a:p>
          <a:p>
            <a:endParaRPr lang="en-US" sz="2000" b="1" u="sng" dirty="0" smtClean="0">
              <a:latin typeface="Times New Roman" panose="02020603050405020304" pitchFamily="18" charset="0"/>
              <a:cs typeface="Times New Roman" panose="02020603050405020304" pitchFamily="18" charset="0"/>
            </a:endParaRPr>
          </a:p>
          <a:p>
            <a:endParaRPr lang="en-US" sz="2000" b="1" u="sng" dirty="0">
              <a:latin typeface="Times New Roman" panose="02020603050405020304" pitchFamily="18" charset="0"/>
              <a:cs typeface="Times New Roman" panose="02020603050405020304" pitchFamily="18" charset="0"/>
            </a:endParaRPr>
          </a:p>
          <a:p>
            <a:endParaRPr lang="en-US" sz="2000" b="1" u="sng"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b="1" u="sng"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sp>
        <p:nvSpPr>
          <p:cNvPr id="6" name="Rectangle 5"/>
          <p:cNvSpPr/>
          <p:nvPr/>
        </p:nvSpPr>
        <p:spPr>
          <a:xfrm>
            <a:off x="6571212" y="476042"/>
            <a:ext cx="4253346" cy="6107691"/>
          </a:xfrm>
          <a:prstGeom prst="rect">
            <a:avLst/>
          </a:prstGeom>
          <a:blipFill>
            <a:blip r:embed="rId4"/>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Logical Explanation:</a:t>
            </a:r>
          </a:p>
          <a:p>
            <a:r>
              <a:rPr lang="en-US" sz="2000" dirty="0" smtClean="0">
                <a:latin typeface="Times New Roman" panose="02020603050405020304" pitchFamily="18" charset="0"/>
                <a:cs typeface="Times New Roman" panose="02020603050405020304" pitchFamily="18" charset="0"/>
              </a:rPr>
              <a:t>Let the amount invested be ‘P’.</a:t>
            </a:r>
          </a:p>
          <a:p>
            <a:endParaRPr lang="en-US" sz="2000" dirty="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Amount = P + S.I</a:t>
            </a: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799772" y="2627088"/>
            <a:ext cx="3643085" cy="369331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b="1" dirty="0" smtClean="0">
                <a:latin typeface="Times New Roman" panose="02020603050405020304" pitchFamily="18" charset="0"/>
                <a:cs typeface="Times New Roman" panose="02020603050405020304" pitchFamily="18" charset="0"/>
              </a:rPr>
              <a:t>Amount = P + S.I </a:t>
            </a:r>
          </a:p>
          <a:p>
            <a:r>
              <a:rPr lang="en-US" dirty="0" smtClean="0">
                <a:latin typeface="Times New Roman" panose="02020603050405020304" pitchFamily="18" charset="0"/>
                <a:cs typeface="Times New Roman" panose="02020603050405020304" pitchFamily="18" charset="0"/>
              </a:rPr>
              <a:t>Given Amount becomes triples in 8 years. so</a:t>
            </a:r>
          </a:p>
          <a:p>
            <a:r>
              <a:rPr lang="en-US" dirty="0" smtClean="0">
                <a:latin typeface="Times New Roman" panose="02020603050405020304" pitchFamily="18" charset="0"/>
                <a:cs typeface="Times New Roman" panose="02020603050405020304" pitchFamily="18" charset="0"/>
              </a:rPr>
              <a:t>A = 3P</a:t>
            </a:r>
          </a:p>
          <a:p>
            <a:r>
              <a:rPr lang="en-US" dirty="0" smtClean="0">
                <a:latin typeface="Times New Roman" panose="02020603050405020304" pitchFamily="18" charset="0"/>
                <a:cs typeface="Times New Roman" panose="02020603050405020304" pitchFamily="18" charset="0"/>
              </a:rPr>
              <a:t>3P = P + S.I</a:t>
            </a:r>
          </a:p>
          <a:p>
            <a:r>
              <a:rPr lang="en-US" dirty="0" smtClean="0">
                <a:latin typeface="Times New Roman" panose="02020603050405020304" pitchFamily="18" charset="0"/>
                <a:cs typeface="Times New Roman" panose="02020603050405020304" pitchFamily="18" charset="0"/>
              </a:rPr>
              <a:t>S.I = 2P  </a:t>
            </a:r>
          </a:p>
          <a:p>
            <a:r>
              <a:rPr lang="en-US" dirty="0" smtClean="0">
                <a:latin typeface="Times New Roman" panose="02020603050405020304" pitchFamily="18" charset="0"/>
                <a:cs typeface="Times New Roman" panose="02020603050405020304" pitchFamily="18" charset="0"/>
              </a:rPr>
              <a:t>So,</a:t>
            </a:r>
          </a:p>
          <a:p>
            <a:r>
              <a:rPr lang="en-US" dirty="0" smtClean="0">
                <a:latin typeface="Times New Roman" panose="02020603050405020304" pitchFamily="18" charset="0"/>
                <a:cs typeface="Times New Roman" panose="02020603050405020304" pitchFamily="18" charset="0"/>
              </a:rPr>
              <a:t>Since it becomes 2P in 8 years it will become 4P in 16 years , 6P in 24 years , 8P in 32 years.</a:t>
            </a:r>
          </a:p>
          <a:p>
            <a:r>
              <a:rPr lang="en-US" dirty="0" smtClean="0">
                <a:latin typeface="Times New Roman" panose="02020603050405020304" pitchFamily="18" charset="0"/>
                <a:cs typeface="Times New Roman" panose="02020603050405020304" pitchFamily="18" charset="0"/>
              </a:rPr>
              <a:t>If S.I = 8P then the amount will be 9P in 32 years.</a:t>
            </a:r>
          </a:p>
          <a:p>
            <a:endParaRPr lang="en-IN" dirty="0">
              <a:latin typeface="Times New Roman" panose="02020603050405020304" pitchFamily="18" charset="0"/>
              <a:cs typeface="Times New Roman" panose="020206030504050203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240305193"/>
              </p:ext>
            </p:extLst>
          </p:nvPr>
        </p:nvGraphicFramePr>
        <p:xfrm>
          <a:off x="6989305" y="2384671"/>
          <a:ext cx="3076578" cy="3078480"/>
        </p:xfrm>
        <a:graphic>
          <a:graphicData uri="http://schemas.openxmlformats.org/drawingml/2006/table">
            <a:tbl>
              <a:tblPr>
                <a:tableStyleId>{5C22544A-7EE6-4342-B048-85BDC9FD1C3A}</a:tableStyleId>
              </a:tblPr>
              <a:tblGrid>
                <a:gridCol w="1020247">
                  <a:extLst>
                    <a:ext uri="{9D8B030D-6E8A-4147-A177-3AD203B41FA5}">
                      <a16:colId xmlns:a16="http://schemas.microsoft.com/office/drawing/2014/main" val="843285542"/>
                    </a:ext>
                  </a:extLst>
                </a:gridCol>
                <a:gridCol w="986972">
                  <a:extLst>
                    <a:ext uri="{9D8B030D-6E8A-4147-A177-3AD203B41FA5}">
                      <a16:colId xmlns:a16="http://schemas.microsoft.com/office/drawing/2014/main" val="1358192634"/>
                    </a:ext>
                  </a:extLst>
                </a:gridCol>
                <a:gridCol w="1069359">
                  <a:extLst>
                    <a:ext uri="{9D8B030D-6E8A-4147-A177-3AD203B41FA5}">
                      <a16:colId xmlns:a16="http://schemas.microsoft.com/office/drawing/2014/main" val="1356938038"/>
                    </a:ext>
                  </a:extLst>
                </a:gridCol>
              </a:tblGrid>
              <a:tr h="370840">
                <a:tc>
                  <a:txBody>
                    <a:bodyPr/>
                    <a:lstStyle/>
                    <a:p>
                      <a:r>
                        <a:rPr lang="en-US" sz="2000" dirty="0" smtClean="0">
                          <a:latin typeface="Times New Roman" panose="02020603050405020304" pitchFamily="18" charset="0"/>
                          <a:cs typeface="Times New Roman" panose="02020603050405020304" pitchFamily="18" charset="0"/>
                        </a:rPr>
                        <a:t>Years</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US" sz="2000" dirty="0" smtClean="0">
                          <a:latin typeface="Times New Roman" panose="02020603050405020304" pitchFamily="18" charset="0"/>
                          <a:cs typeface="Times New Roman" panose="02020603050405020304" pitchFamily="18" charset="0"/>
                        </a:rPr>
                        <a:t>Interest (S.I)</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US" sz="2000" dirty="0" smtClean="0">
                          <a:latin typeface="Times New Roman" panose="02020603050405020304" pitchFamily="18" charset="0"/>
                          <a:cs typeface="Times New Roman" panose="02020603050405020304" pitchFamily="18" charset="0"/>
                        </a:rPr>
                        <a:t>Amount (P+S.I)</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931472502"/>
                  </a:ext>
                </a:extLst>
              </a:tr>
              <a:tr h="370840">
                <a:tc>
                  <a:txBody>
                    <a:bodyPr/>
                    <a:lstStyle/>
                    <a:p>
                      <a:r>
                        <a:rPr lang="en-US" sz="2000" dirty="0" smtClean="0">
                          <a:latin typeface="Times New Roman" panose="02020603050405020304" pitchFamily="18" charset="0"/>
                          <a:cs typeface="Times New Roman" panose="02020603050405020304" pitchFamily="18" charset="0"/>
                        </a:rPr>
                        <a:t>8</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US" sz="2000" dirty="0" smtClean="0">
                          <a:latin typeface="Times New Roman" panose="02020603050405020304" pitchFamily="18" charset="0"/>
                          <a:cs typeface="Times New Roman" panose="02020603050405020304" pitchFamily="18" charset="0"/>
                        </a:rPr>
                        <a:t>2P</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US" sz="2000" dirty="0" smtClean="0">
                          <a:latin typeface="Times New Roman" panose="02020603050405020304" pitchFamily="18" charset="0"/>
                          <a:cs typeface="Times New Roman" panose="02020603050405020304" pitchFamily="18" charset="0"/>
                        </a:rPr>
                        <a:t>3P</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145095820"/>
                  </a:ext>
                </a:extLst>
              </a:tr>
              <a:tr h="370840">
                <a:tc>
                  <a:txBody>
                    <a:bodyPr/>
                    <a:lstStyle/>
                    <a:p>
                      <a:r>
                        <a:rPr lang="en-US" sz="2000" dirty="0" smtClean="0">
                          <a:latin typeface="Times New Roman" panose="02020603050405020304" pitchFamily="18" charset="0"/>
                          <a:cs typeface="Times New Roman" panose="02020603050405020304" pitchFamily="18" charset="0"/>
                        </a:rPr>
                        <a:t>16</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US" sz="2000" dirty="0" smtClean="0">
                          <a:latin typeface="Times New Roman" panose="02020603050405020304" pitchFamily="18" charset="0"/>
                          <a:cs typeface="Times New Roman" panose="02020603050405020304" pitchFamily="18" charset="0"/>
                        </a:rPr>
                        <a:t>4P</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US" sz="2000" dirty="0" smtClean="0">
                          <a:latin typeface="Times New Roman" panose="02020603050405020304" pitchFamily="18" charset="0"/>
                          <a:cs typeface="Times New Roman" panose="02020603050405020304" pitchFamily="18" charset="0"/>
                        </a:rPr>
                        <a:t>5P</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978603249"/>
                  </a:ext>
                </a:extLst>
              </a:tr>
              <a:tr h="370840">
                <a:tc>
                  <a:txBody>
                    <a:bodyPr/>
                    <a:lstStyle/>
                    <a:p>
                      <a:r>
                        <a:rPr lang="en-US" sz="2000" dirty="0" smtClean="0">
                          <a:latin typeface="Times New Roman" panose="02020603050405020304" pitchFamily="18" charset="0"/>
                          <a:cs typeface="Times New Roman" panose="02020603050405020304" pitchFamily="18" charset="0"/>
                        </a:rPr>
                        <a:t>24</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US" sz="2000" dirty="0" smtClean="0">
                          <a:latin typeface="Times New Roman" panose="02020603050405020304" pitchFamily="18" charset="0"/>
                          <a:cs typeface="Times New Roman" panose="02020603050405020304" pitchFamily="18" charset="0"/>
                        </a:rPr>
                        <a:t>6P</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US" sz="2000" dirty="0" smtClean="0">
                          <a:latin typeface="Times New Roman" panose="02020603050405020304" pitchFamily="18" charset="0"/>
                          <a:cs typeface="Times New Roman" panose="02020603050405020304" pitchFamily="18" charset="0"/>
                        </a:rPr>
                        <a:t>7P</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479146806"/>
                  </a:ext>
                </a:extLst>
              </a:tr>
              <a:tr h="370840">
                <a:tc>
                  <a:txBody>
                    <a:bodyPr/>
                    <a:lstStyle/>
                    <a:p>
                      <a:r>
                        <a:rPr lang="en-US" sz="2000" dirty="0" smtClean="0">
                          <a:latin typeface="Times New Roman" panose="02020603050405020304" pitchFamily="18" charset="0"/>
                          <a:cs typeface="Times New Roman" panose="02020603050405020304" pitchFamily="18" charset="0"/>
                        </a:rPr>
                        <a:t>32</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US" sz="2000" dirty="0" smtClean="0">
                          <a:latin typeface="Times New Roman" panose="02020603050405020304" pitchFamily="18" charset="0"/>
                          <a:cs typeface="Times New Roman" panose="02020603050405020304" pitchFamily="18" charset="0"/>
                        </a:rPr>
                        <a:t>8P</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US" sz="2000" dirty="0" smtClean="0">
                          <a:latin typeface="Times New Roman" panose="02020603050405020304" pitchFamily="18" charset="0"/>
                          <a:cs typeface="Times New Roman" panose="02020603050405020304" pitchFamily="18" charset="0"/>
                        </a:rPr>
                        <a:t>9P</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434046772"/>
                  </a:ext>
                </a:extLst>
              </a:tr>
              <a:tr h="370840">
                <a:tc>
                  <a:txBody>
                    <a:bodyPr/>
                    <a:lstStyle/>
                    <a:p>
                      <a:r>
                        <a:rPr lang="en-US" sz="2000" dirty="0" smtClean="0">
                          <a:latin typeface="Times New Roman" panose="02020603050405020304" pitchFamily="18" charset="0"/>
                          <a:cs typeface="Times New Roman" panose="02020603050405020304" pitchFamily="18" charset="0"/>
                        </a:rPr>
                        <a:t>40</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US" sz="2000" dirty="0" smtClean="0">
                          <a:latin typeface="Times New Roman" panose="02020603050405020304" pitchFamily="18" charset="0"/>
                          <a:cs typeface="Times New Roman" panose="02020603050405020304" pitchFamily="18" charset="0"/>
                        </a:rPr>
                        <a:t>10P</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US" sz="2000" dirty="0" smtClean="0">
                          <a:latin typeface="Times New Roman" panose="02020603050405020304" pitchFamily="18" charset="0"/>
                          <a:cs typeface="Times New Roman" panose="02020603050405020304" pitchFamily="18" charset="0"/>
                        </a:rPr>
                        <a:t>11P</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584606550"/>
                  </a:ext>
                </a:extLst>
              </a:tr>
              <a:tr h="370840">
                <a:tc>
                  <a:txBody>
                    <a:bodyPr/>
                    <a:lstStyle/>
                    <a:p>
                      <a:r>
                        <a:rPr lang="en-US" sz="2000" dirty="0" smtClean="0">
                          <a:latin typeface="Times New Roman" panose="02020603050405020304" pitchFamily="18" charset="0"/>
                          <a:cs typeface="Times New Roman" panose="02020603050405020304" pitchFamily="18" charset="0"/>
                        </a:rPr>
                        <a:t>48</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US" sz="2000" dirty="0" smtClean="0">
                          <a:latin typeface="Times New Roman" panose="02020603050405020304" pitchFamily="18" charset="0"/>
                          <a:cs typeface="Times New Roman" panose="02020603050405020304" pitchFamily="18" charset="0"/>
                        </a:rPr>
                        <a:t>12P</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US" sz="2000" dirty="0" smtClean="0">
                          <a:latin typeface="Times New Roman" panose="02020603050405020304" pitchFamily="18" charset="0"/>
                          <a:cs typeface="Times New Roman" panose="02020603050405020304" pitchFamily="18" charset="0"/>
                        </a:rPr>
                        <a:t>13P</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6193044"/>
                  </a:ext>
                </a:extLst>
              </a:tr>
            </a:tbl>
          </a:graphicData>
        </a:graphic>
      </p:graphicFrame>
    </p:spTree>
    <p:extLst>
      <p:ext uri="{BB962C8B-B14F-4D97-AF65-F5344CB8AC3E}">
        <p14:creationId xmlns:p14="http://schemas.microsoft.com/office/powerpoint/2010/main" val="358676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 calcmode="lin" valueType="num">
                                      <p:cBhvr additive="base">
                                        <p:cTn id="2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0" end="0"/>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 calcmode="lin" valueType="num">
                                      <p:cBhvr additive="base">
                                        <p:cTn id="2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1" end="1"/>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 calcmode="lin" valueType="num">
                                      <p:cBhvr additive="base">
                                        <p:cTn id="2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2" end="2"/>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 calcmode="lin" valueType="num">
                                      <p:cBhvr additive="base">
                                        <p:cTn id="3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anim calcmode="lin" valueType="num">
                                      <p:cBhvr additive="base">
                                        <p:cTn id="3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7">
                                            <p:txEl>
                                              <p:pRg st="5" end="5"/>
                                            </p:txEl>
                                          </p:spTgt>
                                        </p:tgtEl>
                                        <p:attrNameLst>
                                          <p:attrName>style.visibility</p:attrName>
                                        </p:attrNameLst>
                                      </p:cBhvr>
                                      <p:to>
                                        <p:strVal val="visible"/>
                                      </p:to>
                                    </p:set>
                                    <p:anim calcmode="lin" valueType="num">
                                      <p:cBhvr additive="base">
                                        <p:cTn id="45"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
                                            <p:txEl>
                                              <p:pRg st="5" end="5"/>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7">
                                            <p:txEl>
                                              <p:pRg st="6" end="6"/>
                                            </p:txEl>
                                          </p:spTgt>
                                        </p:tgtEl>
                                        <p:attrNameLst>
                                          <p:attrName>style.visibility</p:attrName>
                                        </p:attrNameLst>
                                      </p:cBhvr>
                                      <p:to>
                                        <p:strVal val="visible"/>
                                      </p:to>
                                    </p:set>
                                    <p:anim calcmode="lin" valueType="num">
                                      <p:cBhvr additive="base">
                                        <p:cTn id="49"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6" end="6"/>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7">
                                            <p:txEl>
                                              <p:pRg st="7" end="7"/>
                                            </p:txEl>
                                          </p:spTgt>
                                        </p:tgtEl>
                                        <p:attrNameLst>
                                          <p:attrName>style.visibility</p:attrName>
                                        </p:attrNameLst>
                                      </p:cBhvr>
                                      <p:to>
                                        <p:strVal val="visible"/>
                                      </p:to>
                                    </p:set>
                                    <p:anim calcmode="lin" valueType="num">
                                      <p:cBhvr additive="base">
                                        <p:cTn id="53"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6">
                                            <p:txEl>
                                              <p:pRg st="1" end="1"/>
                                            </p:txEl>
                                          </p:spTgt>
                                        </p:tgtEl>
                                        <p:attrNameLst>
                                          <p:attrName>style.visibility</p:attrName>
                                        </p:attrNameLst>
                                      </p:cBhvr>
                                      <p:to>
                                        <p:strVal val="visible"/>
                                      </p:to>
                                    </p:set>
                                    <p:anim calcmode="lin" valueType="num">
                                      <p:cBhvr additive="base">
                                        <p:cTn id="5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6">
                                            <p:txEl>
                                              <p:pRg st="1" end="1"/>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6">
                                            <p:txEl>
                                              <p:pRg st="2" end="2"/>
                                            </p:txEl>
                                          </p:spTgt>
                                        </p:tgtEl>
                                        <p:attrNameLst>
                                          <p:attrName>style.visibility</p:attrName>
                                        </p:attrNameLst>
                                      </p:cBhvr>
                                      <p:to>
                                        <p:strVal val="visible"/>
                                      </p:to>
                                    </p:set>
                                    <p:anim calcmode="lin" valueType="num">
                                      <p:cBhvr additive="base">
                                        <p:cTn id="6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6">
                                            <p:txEl>
                                              <p:pRg st="2" end="2"/>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6">
                                            <p:txEl>
                                              <p:pRg st="4" end="4"/>
                                            </p:txEl>
                                          </p:spTgt>
                                        </p:tgtEl>
                                        <p:attrNameLst>
                                          <p:attrName>style.visibility</p:attrName>
                                        </p:attrNameLst>
                                      </p:cBhvr>
                                      <p:to>
                                        <p:strVal val="visible"/>
                                      </p:to>
                                    </p:set>
                                    <p:anim calcmode="lin" valueType="num">
                                      <p:cBhvr additive="base">
                                        <p:cTn id="6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8"/>
                                        </p:tgtEl>
                                        <p:attrNameLst>
                                          <p:attrName>style.visibility</p:attrName>
                                        </p:attrNameLst>
                                      </p:cBhvr>
                                      <p:to>
                                        <p:strVal val="visible"/>
                                      </p:to>
                                    </p:set>
                                    <p:anim calcmode="lin" valueType="num">
                                      <p:cBhvr additive="base">
                                        <p:cTn id="73" dur="500" fill="hold"/>
                                        <p:tgtEl>
                                          <p:spTgt spid="8"/>
                                        </p:tgtEl>
                                        <p:attrNameLst>
                                          <p:attrName>ppt_x</p:attrName>
                                        </p:attrNameLst>
                                      </p:cBhvr>
                                      <p:tavLst>
                                        <p:tav tm="0">
                                          <p:val>
                                            <p:strVal val="#ppt_x"/>
                                          </p:val>
                                        </p:tav>
                                        <p:tav tm="100000">
                                          <p:val>
                                            <p:strVal val="#ppt_x"/>
                                          </p:val>
                                        </p:tav>
                                      </p:tavLst>
                                    </p:anim>
                                    <p:anim calcmode="lin" valueType="num">
                                      <p:cBhvr additive="base">
                                        <p:cTn id="7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9639" y="0"/>
            <a:ext cx="13101639" cy="8245478"/>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324716" y="142875"/>
            <a:ext cx="11141570" cy="6715125"/>
          </a:xfrm>
          <a:prstGeom prst="rect">
            <a:avLst/>
          </a:prstGeom>
          <a:blipFill>
            <a:blip r:embed="rId3"/>
            <a:tile tx="0" ty="0" sx="100000" sy="100000" flip="none" algn="tl"/>
          </a:blipFill>
          <a:effectLst>
            <a:outerShdw blurRad="50800" dist="38100" dir="2700000" algn="tl" rotWithShape="0">
              <a:prstClr val="black">
                <a:alpha val="40000"/>
              </a:prstClr>
            </a:outerShdw>
          </a:effectLst>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2" name="Rectangle 1"/>
          <p:cNvSpPr/>
          <p:nvPr/>
        </p:nvSpPr>
        <p:spPr>
          <a:xfrm>
            <a:off x="1277747" y="461528"/>
            <a:ext cx="5017693" cy="6107691"/>
          </a:xfrm>
          <a:prstGeom prst="rect">
            <a:avLst/>
          </a:prstGeom>
          <a:blipFill>
            <a:blip r:embed="rId4"/>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r>
              <a:rPr lang="en-US" sz="2000" b="1" u="sng" dirty="0" smtClean="0">
                <a:latin typeface="Times New Roman" panose="02020603050405020304" pitchFamily="18" charset="0"/>
                <a:cs typeface="Times New Roman" panose="02020603050405020304" pitchFamily="18" charset="0"/>
              </a:rPr>
              <a:t>Problems based on Doubling, Tripling , </a:t>
            </a:r>
            <a:r>
              <a:rPr lang="en-US" sz="2000" b="1" u="sng" dirty="0" err="1" smtClean="0">
                <a:latin typeface="Times New Roman" panose="02020603050405020304" pitchFamily="18" charset="0"/>
                <a:cs typeface="Times New Roman" panose="02020603050405020304" pitchFamily="18" charset="0"/>
              </a:rPr>
              <a:t>etc</a:t>
            </a:r>
            <a:r>
              <a:rPr lang="en-US" sz="2000" b="1" u="sng" dirty="0" smtClean="0">
                <a:latin typeface="Times New Roman" panose="02020603050405020304" pitchFamily="18" charset="0"/>
                <a:cs typeface="Times New Roman" panose="02020603050405020304" pitchFamily="18" charset="0"/>
              </a:rPr>
              <a:t> (COMPOUND  INTEREST):</a:t>
            </a:r>
          </a:p>
          <a:p>
            <a:r>
              <a:rPr lang="en-US" sz="2000" b="1" u="sng" dirty="0" smtClean="0">
                <a:latin typeface="Times New Roman" panose="02020603050405020304" pitchFamily="18" charset="0"/>
                <a:cs typeface="Times New Roman" panose="02020603050405020304" pitchFamily="18" charset="0"/>
              </a:rPr>
              <a:t>Example:</a:t>
            </a:r>
          </a:p>
          <a:p>
            <a:r>
              <a:rPr lang="en-US" dirty="0">
                <a:latin typeface="Times New Roman" panose="02020603050405020304" pitchFamily="18" charset="0"/>
                <a:cs typeface="Times New Roman" panose="02020603050405020304" pitchFamily="18" charset="0"/>
              </a:rPr>
              <a:t>A sum of money invested at </a:t>
            </a:r>
            <a:r>
              <a:rPr lang="en-US" dirty="0" smtClean="0">
                <a:latin typeface="Times New Roman" panose="02020603050405020304" pitchFamily="18" charset="0"/>
                <a:cs typeface="Times New Roman" panose="02020603050405020304" pitchFamily="18" charset="0"/>
              </a:rPr>
              <a:t>Compound </a:t>
            </a:r>
            <a:r>
              <a:rPr lang="en-US" dirty="0">
                <a:latin typeface="Times New Roman" panose="02020603050405020304" pitchFamily="18" charset="0"/>
                <a:cs typeface="Times New Roman" panose="02020603050405020304" pitchFamily="18" charset="0"/>
              </a:rPr>
              <a:t>interest triples itself in 8 years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Find how many times will it become  at the end of 32 years at the same rate?</a:t>
            </a:r>
          </a:p>
          <a:p>
            <a:endParaRPr lang="en-US" dirty="0" smtClean="0">
              <a:latin typeface="Times New Roman" panose="02020603050405020304" pitchFamily="18" charset="0"/>
              <a:cs typeface="Times New Roman" panose="02020603050405020304" pitchFamily="18" charset="0"/>
            </a:endParaRPr>
          </a:p>
          <a:p>
            <a:endParaRPr lang="en-US" sz="2000" b="1" u="sng" dirty="0">
              <a:latin typeface="Times New Roman" panose="02020603050405020304" pitchFamily="18" charset="0"/>
              <a:cs typeface="Times New Roman" panose="02020603050405020304" pitchFamily="18" charset="0"/>
            </a:endParaRPr>
          </a:p>
          <a:p>
            <a:endParaRPr lang="en-US" sz="2000" b="1" u="sng" dirty="0">
              <a:latin typeface="Times New Roman" panose="02020603050405020304" pitchFamily="18" charset="0"/>
              <a:cs typeface="Times New Roman" panose="02020603050405020304" pitchFamily="18" charset="0"/>
            </a:endParaRPr>
          </a:p>
          <a:p>
            <a:endParaRPr lang="en-US" sz="2000" b="1" u="sng" dirty="0" smtClean="0">
              <a:latin typeface="Times New Roman" panose="02020603050405020304" pitchFamily="18" charset="0"/>
              <a:cs typeface="Times New Roman" panose="02020603050405020304" pitchFamily="18" charset="0"/>
            </a:endParaRPr>
          </a:p>
          <a:p>
            <a:endParaRPr lang="en-US" sz="2000" b="1" u="sng" dirty="0">
              <a:latin typeface="Times New Roman" panose="02020603050405020304" pitchFamily="18" charset="0"/>
              <a:cs typeface="Times New Roman" panose="02020603050405020304" pitchFamily="18" charset="0"/>
            </a:endParaRPr>
          </a:p>
          <a:p>
            <a:endParaRPr lang="en-US" sz="2000" b="1" u="sng" dirty="0" smtClean="0">
              <a:latin typeface="Times New Roman" panose="02020603050405020304" pitchFamily="18" charset="0"/>
              <a:cs typeface="Times New Roman" panose="02020603050405020304" pitchFamily="18" charset="0"/>
            </a:endParaRPr>
          </a:p>
          <a:p>
            <a:endParaRPr lang="en-US" sz="2000" b="1" u="sng" dirty="0">
              <a:latin typeface="Times New Roman" panose="02020603050405020304" pitchFamily="18" charset="0"/>
              <a:cs typeface="Times New Roman" panose="02020603050405020304" pitchFamily="18" charset="0"/>
            </a:endParaRPr>
          </a:p>
          <a:p>
            <a:endParaRPr lang="en-US" sz="2000" b="1" u="sng" dirty="0" smtClean="0">
              <a:latin typeface="Times New Roman" panose="02020603050405020304" pitchFamily="18" charset="0"/>
              <a:cs typeface="Times New Roman" panose="02020603050405020304" pitchFamily="18" charset="0"/>
            </a:endParaRPr>
          </a:p>
          <a:p>
            <a:endParaRPr lang="en-US" sz="2000" b="1" u="sng" dirty="0">
              <a:latin typeface="Times New Roman" panose="02020603050405020304" pitchFamily="18" charset="0"/>
              <a:cs typeface="Times New Roman" panose="02020603050405020304" pitchFamily="18" charset="0"/>
            </a:endParaRPr>
          </a:p>
          <a:p>
            <a:endParaRPr lang="en-US" sz="2000" b="1" u="sng"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b="1" u="sng"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sp>
        <p:nvSpPr>
          <p:cNvPr id="6" name="Rectangle 5"/>
          <p:cNvSpPr/>
          <p:nvPr/>
        </p:nvSpPr>
        <p:spPr>
          <a:xfrm>
            <a:off x="6571212" y="461528"/>
            <a:ext cx="4253346" cy="6107691"/>
          </a:xfrm>
          <a:prstGeom prst="rect">
            <a:avLst/>
          </a:prstGeom>
          <a:blipFill>
            <a:blip r:embed="rId4"/>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r>
              <a:rPr lang="en-US" sz="2000" b="1" u="sng" dirty="0">
                <a:latin typeface="Times New Roman" panose="02020603050405020304" pitchFamily="18" charset="0"/>
                <a:cs typeface="Times New Roman" panose="02020603050405020304" pitchFamily="18" charset="0"/>
              </a:rPr>
              <a:t>Problems based on Doubling, </a:t>
            </a:r>
            <a:r>
              <a:rPr lang="en-US" sz="2000" b="1" u="sng" dirty="0" smtClean="0">
                <a:latin typeface="Times New Roman" panose="02020603050405020304" pitchFamily="18" charset="0"/>
                <a:cs typeface="Times New Roman" panose="02020603050405020304" pitchFamily="18" charset="0"/>
              </a:rPr>
              <a:t>Tripling (COMPOUND  </a:t>
            </a:r>
            <a:r>
              <a:rPr lang="en-US" sz="2000" b="1" u="sng" dirty="0">
                <a:latin typeface="Times New Roman" panose="02020603050405020304" pitchFamily="18" charset="0"/>
                <a:cs typeface="Times New Roman" panose="02020603050405020304" pitchFamily="18" charset="0"/>
              </a:rPr>
              <a:t>INTEREST):</a:t>
            </a:r>
          </a:p>
          <a:p>
            <a:r>
              <a:rPr lang="en-US" sz="2000" b="1" u="sng" dirty="0">
                <a:latin typeface="Times New Roman" panose="02020603050405020304" pitchFamily="18" charset="0"/>
                <a:cs typeface="Times New Roman" panose="02020603050405020304" pitchFamily="18" charset="0"/>
              </a:rPr>
              <a:t>Example</a:t>
            </a:r>
            <a:r>
              <a:rPr lang="en-US" sz="2000" b="1" u="sng" dirty="0" smtClean="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A sum of money invested at </a:t>
            </a:r>
            <a:r>
              <a:rPr lang="en-US" sz="2000" dirty="0" smtClean="0">
                <a:latin typeface="Times New Roman" panose="02020603050405020304" pitchFamily="18" charset="0"/>
                <a:cs typeface="Times New Roman" panose="02020603050405020304" pitchFamily="18" charset="0"/>
              </a:rPr>
              <a:t>compound </a:t>
            </a:r>
            <a:r>
              <a:rPr lang="en-US" sz="2000" dirty="0">
                <a:latin typeface="Times New Roman" panose="02020603050405020304" pitchFamily="18" charset="0"/>
                <a:cs typeface="Times New Roman" panose="02020603050405020304" pitchFamily="18" charset="0"/>
              </a:rPr>
              <a:t>interest triples itself in 8 </a:t>
            </a:r>
            <a:r>
              <a:rPr lang="en-US" sz="2000" dirty="0" smtClean="0">
                <a:latin typeface="Times New Roman" panose="02020603050405020304" pitchFamily="18" charset="0"/>
                <a:cs typeface="Times New Roman" panose="02020603050405020304" pitchFamily="18" charset="0"/>
              </a:rPr>
              <a:t>years. </a:t>
            </a:r>
            <a:r>
              <a:rPr lang="en-US" sz="2000" dirty="0">
                <a:latin typeface="Times New Roman" panose="02020603050405020304" pitchFamily="18" charset="0"/>
                <a:cs typeface="Times New Roman" panose="02020603050405020304" pitchFamily="18" charset="0"/>
              </a:rPr>
              <a:t>Find </a:t>
            </a:r>
            <a:r>
              <a:rPr lang="en-US" sz="2000" dirty="0" smtClean="0">
                <a:latin typeface="Times New Roman" panose="02020603050405020304" pitchFamily="18" charset="0"/>
                <a:cs typeface="Times New Roman" panose="02020603050405020304" pitchFamily="18" charset="0"/>
              </a:rPr>
              <a:t>how many times will </a:t>
            </a:r>
            <a:r>
              <a:rPr lang="en-US" sz="2000" dirty="0">
                <a:latin typeface="Times New Roman" panose="02020603050405020304" pitchFamily="18" charset="0"/>
                <a:cs typeface="Times New Roman" panose="02020603050405020304" pitchFamily="18" charset="0"/>
              </a:rPr>
              <a:t>it become  </a:t>
            </a:r>
            <a:r>
              <a:rPr lang="en-US" sz="2000" dirty="0" smtClean="0">
                <a:latin typeface="Times New Roman" panose="02020603050405020304" pitchFamily="18" charset="0"/>
                <a:cs typeface="Times New Roman" panose="02020603050405020304" pitchFamily="18" charset="0"/>
              </a:rPr>
              <a:t>at the end of 32 years </a:t>
            </a:r>
            <a:r>
              <a:rPr lang="en-US" sz="2000" dirty="0">
                <a:latin typeface="Times New Roman" panose="02020603050405020304" pitchFamily="18" charset="0"/>
                <a:cs typeface="Times New Roman" panose="02020603050405020304" pitchFamily="18" charset="0"/>
              </a:rPr>
              <a:t>at the same rate</a:t>
            </a:r>
            <a:r>
              <a:rPr lang="en-US" sz="2000" dirty="0" smtClean="0">
                <a:latin typeface="Times New Roman" panose="02020603050405020304" pitchFamily="18" charset="0"/>
                <a:cs typeface="Times New Roman" panose="02020603050405020304" pitchFamily="18" charset="0"/>
              </a:rPr>
              <a:t>?</a:t>
            </a:r>
          </a:p>
          <a:p>
            <a:r>
              <a:rPr lang="en-US" sz="2000" dirty="0" smtClean="0">
                <a:latin typeface="Times New Roman" panose="02020603050405020304" pitchFamily="18" charset="0"/>
                <a:cs typeface="Times New Roman" panose="02020603050405020304" pitchFamily="18" charset="0"/>
              </a:rPr>
              <a:t>Let the amount invested be ‘P’.</a:t>
            </a:r>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p:cNvSpPr txBox="1"/>
              <p:nvPr/>
            </p:nvSpPr>
            <p:spPr>
              <a:xfrm>
                <a:off x="1524000" y="2627088"/>
                <a:ext cx="4405484" cy="355193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IN" dirty="0" smtClean="0">
                    <a:latin typeface="Times New Roman" panose="02020603050405020304" pitchFamily="18" charset="0"/>
                    <a:cs typeface="Times New Roman" panose="02020603050405020304" pitchFamily="18" charset="0"/>
                  </a:rPr>
                  <a:t>Amount </a:t>
                </a:r>
                <a14:m>
                  <m:oMath xmlns:m="http://schemas.openxmlformats.org/officeDocument/2006/math">
                    <m:r>
                      <a:rPr lang="en-IN"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1+</m:t>
                        </m:r>
                        <m:f>
                          <m:fPr>
                            <m:ctrlPr>
                              <a:rPr lang="en-IN" i="1">
                                <a:latin typeface="Cambria Math" panose="02040503050406030204" pitchFamily="18" charset="0"/>
                              </a:rPr>
                            </m:ctrlPr>
                          </m:fPr>
                          <m:num>
                            <m:r>
                              <a:rPr lang="en-US" i="1">
                                <a:latin typeface="Cambria Math" panose="02040503050406030204" pitchFamily="18" charset="0"/>
                              </a:rPr>
                              <m:t>𝑅</m:t>
                            </m:r>
                          </m:num>
                          <m:den>
                            <m:r>
                              <a:rPr lang="en-IN" i="1">
                                <a:latin typeface="Cambria Math" panose="02040503050406030204" pitchFamily="18" charset="0"/>
                              </a:rPr>
                              <m:t>1</m:t>
                            </m:r>
                            <m:r>
                              <a:rPr lang="en-US" i="1">
                                <a:latin typeface="Cambria Math" panose="02040503050406030204" pitchFamily="18" charset="0"/>
                              </a:rPr>
                              <m:t>00</m:t>
                            </m:r>
                          </m:den>
                        </m:f>
                        <m:r>
                          <a:rPr lang="en-US" i="1">
                            <a:latin typeface="Cambria Math" panose="02040503050406030204" pitchFamily="18" charset="0"/>
                          </a:rPr>
                          <m:t> </m:t>
                        </m:r>
                      </m:e>
                    </m:d>
                    <m:r>
                      <a:rPr lang="en-US" i="1" baseline="90000">
                        <a:latin typeface="Cambria Math" panose="02040503050406030204" pitchFamily="18" charset="0"/>
                      </a:rPr>
                      <m:t>𝑛</m:t>
                    </m:r>
                  </m:oMath>
                </a14:m>
                <a:r>
                  <a:rPr lang="en-IN" baseline="90000"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3P = P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1+</m:t>
                        </m:r>
                        <m:f>
                          <m:fPr>
                            <m:ctrlPr>
                              <a:rPr lang="en-IN" i="1">
                                <a:latin typeface="Cambria Math" panose="02040503050406030204" pitchFamily="18" charset="0"/>
                              </a:rPr>
                            </m:ctrlPr>
                          </m:fPr>
                          <m:num>
                            <m:r>
                              <a:rPr lang="en-US" i="1">
                                <a:latin typeface="Cambria Math" panose="02040503050406030204" pitchFamily="18" charset="0"/>
                              </a:rPr>
                              <m:t>𝑅</m:t>
                            </m:r>
                          </m:num>
                          <m:den>
                            <m:r>
                              <a:rPr lang="en-IN" i="1">
                                <a:latin typeface="Cambria Math" panose="02040503050406030204" pitchFamily="18" charset="0"/>
                              </a:rPr>
                              <m:t>1</m:t>
                            </m:r>
                            <m:r>
                              <a:rPr lang="en-US" i="1">
                                <a:latin typeface="Cambria Math" panose="02040503050406030204" pitchFamily="18" charset="0"/>
                              </a:rPr>
                              <m:t>00</m:t>
                            </m:r>
                          </m:den>
                        </m:f>
                        <m:r>
                          <a:rPr lang="en-US" i="1">
                            <a:latin typeface="Cambria Math" panose="02040503050406030204" pitchFamily="18" charset="0"/>
                          </a:rPr>
                          <m:t> </m:t>
                        </m:r>
                      </m:e>
                    </m:d>
                  </m:oMath>
                </a14:m>
                <a:r>
                  <a:rPr lang="en-IN" baseline="90000" dirty="0" smtClean="0">
                    <a:latin typeface="Times New Roman" panose="02020603050405020304" pitchFamily="18" charset="0"/>
                    <a:cs typeface="Times New Roman" panose="02020603050405020304" pitchFamily="18" charset="0"/>
                  </a:rPr>
                  <a:t>8</a:t>
                </a:r>
              </a:p>
              <a:p>
                <a:endParaRPr lang="en-US" baseline="90000" dirty="0">
                  <a:latin typeface="Times New Roman" panose="02020603050405020304" pitchFamily="18" charset="0"/>
                  <a:cs typeface="Times New Roman" panose="02020603050405020304" pitchFamily="18" charset="0"/>
                </a:endParaRPr>
              </a:p>
              <a:p>
                <a:endParaRPr lang="en-US" baseline="90000" dirty="0" smtClean="0">
                  <a:latin typeface="Times New Roman" panose="02020603050405020304" pitchFamily="18" charset="0"/>
                  <a:cs typeface="Times New Roman" panose="02020603050405020304" pitchFamily="18" charset="0"/>
                </a:endParaRPr>
              </a:p>
              <a:p>
                <a:endParaRPr lang="en-US" baseline="90000"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  (3P)</a:t>
                </a:r>
                <a:r>
                  <a:rPr lang="en-US" baseline="30000" dirty="0" smtClean="0">
                    <a:latin typeface="Times New Roman" panose="02020603050405020304" pitchFamily="18" charset="0"/>
                    <a:cs typeface="Times New Roman" panose="02020603050405020304" pitchFamily="18" charset="0"/>
                  </a:rPr>
                  <a:t>4</a:t>
                </a:r>
                <a:r>
                  <a:rPr lang="en-US" dirty="0" smtClean="0">
                    <a:latin typeface="Times New Roman" panose="02020603050405020304" pitchFamily="18" charset="0"/>
                    <a:cs typeface="Times New Roman" panose="02020603050405020304" pitchFamily="18" charset="0"/>
                  </a:rPr>
                  <a:t>        =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1+</m:t>
                        </m:r>
                        <m:f>
                          <m:fPr>
                            <m:ctrlPr>
                              <a:rPr lang="en-IN" i="1">
                                <a:latin typeface="Cambria Math" panose="02040503050406030204" pitchFamily="18" charset="0"/>
                              </a:rPr>
                            </m:ctrlPr>
                          </m:fPr>
                          <m:num>
                            <m:r>
                              <a:rPr lang="en-US" i="1">
                                <a:latin typeface="Cambria Math" panose="02040503050406030204" pitchFamily="18" charset="0"/>
                              </a:rPr>
                              <m:t>𝑅</m:t>
                            </m:r>
                          </m:num>
                          <m:den>
                            <m:r>
                              <a:rPr lang="en-IN" i="1">
                                <a:latin typeface="Cambria Math" panose="02040503050406030204" pitchFamily="18" charset="0"/>
                              </a:rPr>
                              <m:t>1</m:t>
                            </m:r>
                            <m:r>
                              <a:rPr lang="en-US" i="1">
                                <a:latin typeface="Cambria Math" panose="02040503050406030204" pitchFamily="18" charset="0"/>
                              </a:rPr>
                              <m:t>00</m:t>
                            </m:r>
                          </m:den>
                        </m:f>
                        <m:r>
                          <a:rPr lang="en-US" i="1">
                            <a:latin typeface="Cambria Math" panose="02040503050406030204" pitchFamily="18" charset="0"/>
                          </a:rPr>
                          <m:t> </m:t>
                        </m:r>
                      </m:e>
                    </m:d>
                  </m:oMath>
                </a14:m>
                <a:r>
                  <a:rPr lang="en-IN" baseline="90000" dirty="0" smtClean="0">
                    <a:latin typeface="Times New Roman" panose="02020603050405020304" pitchFamily="18" charset="0"/>
                    <a:cs typeface="Times New Roman" panose="02020603050405020304" pitchFamily="18" charset="0"/>
                  </a:rPr>
                  <a:t>4*8</a:t>
                </a:r>
                <a:endParaRPr lang="en-IN" dirty="0">
                  <a:latin typeface="Times New Roman" panose="02020603050405020304" pitchFamily="18" charset="0"/>
                  <a:cs typeface="Times New Roman" panose="02020603050405020304" pitchFamily="18" charset="0"/>
                </a:endParaRPr>
              </a:p>
              <a:p>
                <a:endParaRPr lang="en-US" baseline="30000" dirty="0" smtClean="0">
                  <a:latin typeface="Times New Roman" panose="02020603050405020304" pitchFamily="18" charset="0"/>
                  <a:cs typeface="Times New Roman" panose="02020603050405020304" pitchFamily="18" charset="0"/>
                </a:endParaRPr>
              </a:p>
              <a:p>
                <a:endParaRPr lang="en-US" baseline="30000"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Therefore it becomes 81 times in 32 years.</a:t>
                </a:r>
                <a:endParaRPr lang="en-US" baseline="90000" dirty="0">
                  <a:latin typeface="Times New Roman" panose="02020603050405020304" pitchFamily="18" charset="0"/>
                  <a:cs typeface="Times New Roman" panose="02020603050405020304" pitchFamily="18" charset="0"/>
                </a:endParaRPr>
              </a:p>
              <a:p>
                <a:endParaRPr lang="en-US" baseline="900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524000" y="2627088"/>
                <a:ext cx="4405484" cy="3551934"/>
              </a:xfrm>
              <a:prstGeom prst="rect">
                <a:avLst/>
              </a:prstGeom>
              <a:blipFill>
                <a:blip r:embed="rId5"/>
                <a:stretch>
                  <a:fillRect l="-966"/>
                </a:stretch>
              </a:blipFill>
              <a:ln w="9525" cap="flat" cmpd="sng" algn="ctr">
                <a:solidFill>
                  <a:schemeClr val="dk1"/>
                </a:solidFill>
                <a:prstDash val="solid"/>
                <a:round/>
                <a:headEnd type="none" w="med" len="med"/>
                <a:tailEnd type="none" w="med" len="med"/>
              </a:ln>
            </p:spPr>
            <p:txBody>
              <a:bodyPr/>
              <a:lstStyle/>
              <a:p>
                <a:r>
                  <a:rPr lang="en-IN">
                    <a:noFill/>
                  </a:rPr>
                  <a:t> </a:t>
                </a:r>
              </a:p>
            </p:txBody>
          </p:sp>
        </mc:Fallback>
      </mc:AlternateContent>
      <p:graphicFrame>
        <p:nvGraphicFramePr>
          <p:cNvPr id="3" name="Table 2"/>
          <p:cNvGraphicFramePr>
            <a:graphicFrameLocks noGrp="1"/>
          </p:cNvGraphicFramePr>
          <p:nvPr>
            <p:extLst>
              <p:ext uri="{D42A27DB-BD31-4B8C-83A1-F6EECF244321}">
                <p14:modId xmlns:p14="http://schemas.microsoft.com/office/powerpoint/2010/main" val="2449067867"/>
              </p:ext>
            </p:extLst>
          </p:nvPr>
        </p:nvGraphicFramePr>
        <p:xfrm>
          <a:off x="7082970" y="3825723"/>
          <a:ext cx="2888344" cy="1981200"/>
        </p:xfrm>
        <a:graphic>
          <a:graphicData uri="http://schemas.openxmlformats.org/drawingml/2006/table">
            <a:tbl>
              <a:tblPr>
                <a:tableStyleId>{5C22544A-7EE6-4342-B048-85BDC9FD1C3A}</a:tableStyleId>
              </a:tblPr>
              <a:tblGrid>
                <a:gridCol w="1444172">
                  <a:extLst>
                    <a:ext uri="{9D8B030D-6E8A-4147-A177-3AD203B41FA5}">
                      <a16:colId xmlns:a16="http://schemas.microsoft.com/office/drawing/2014/main" val="4150635017"/>
                    </a:ext>
                  </a:extLst>
                </a:gridCol>
                <a:gridCol w="1444172">
                  <a:extLst>
                    <a:ext uri="{9D8B030D-6E8A-4147-A177-3AD203B41FA5}">
                      <a16:colId xmlns:a16="http://schemas.microsoft.com/office/drawing/2014/main" val="1688170327"/>
                    </a:ext>
                  </a:extLst>
                </a:gridCol>
              </a:tblGrid>
              <a:tr h="370840">
                <a:tc>
                  <a:txBody>
                    <a:bodyPr/>
                    <a:lstStyle/>
                    <a:p>
                      <a:r>
                        <a:rPr lang="en-US" sz="2000" b="1" dirty="0" smtClean="0">
                          <a:latin typeface="Times New Roman" panose="02020603050405020304" pitchFamily="18" charset="0"/>
                          <a:cs typeface="Times New Roman" panose="02020603050405020304" pitchFamily="18" charset="0"/>
                        </a:rPr>
                        <a:t>Years</a:t>
                      </a:r>
                      <a:endParaRPr lang="en-IN"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r>
                        <a:rPr lang="en-US" sz="2000" b="1" dirty="0" smtClean="0">
                          <a:latin typeface="Times New Roman" panose="02020603050405020304" pitchFamily="18" charset="0"/>
                          <a:cs typeface="Times New Roman" panose="02020603050405020304" pitchFamily="18" charset="0"/>
                        </a:rPr>
                        <a:t>Amount</a:t>
                      </a:r>
                      <a:endParaRPr lang="en-IN"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3883131991"/>
                  </a:ext>
                </a:extLst>
              </a:tr>
              <a:tr h="370840">
                <a:tc>
                  <a:txBody>
                    <a:bodyPr/>
                    <a:lstStyle/>
                    <a:p>
                      <a:r>
                        <a:rPr lang="en-US" sz="2000" dirty="0" smtClean="0">
                          <a:latin typeface="Times New Roman" panose="02020603050405020304" pitchFamily="18" charset="0"/>
                          <a:cs typeface="Times New Roman" panose="02020603050405020304" pitchFamily="18" charset="0"/>
                        </a:rPr>
                        <a:t>8 years</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r>
                        <a:rPr lang="en-US" sz="2000" dirty="0" smtClean="0">
                          <a:latin typeface="Times New Roman" panose="02020603050405020304" pitchFamily="18" charset="0"/>
                          <a:cs typeface="Times New Roman" panose="02020603050405020304" pitchFamily="18" charset="0"/>
                        </a:rPr>
                        <a:t>3 times P</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447660154"/>
                  </a:ext>
                </a:extLst>
              </a:tr>
              <a:tr h="370840">
                <a:tc>
                  <a:txBody>
                    <a:bodyPr/>
                    <a:lstStyle/>
                    <a:p>
                      <a:r>
                        <a:rPr lang="en-US" sz="2000" dirty="0" smtClean="0">
                          <a:latin typeface="Times New Roman" panose="02020603050405020304" pitchFamily="18" charset="0"/>
                          <a:cs typeface="Times New Roman" panose="02020603050405020304" pitchFamily="18" charset="0"/>
                        </a:rPr>
                        <a:t>16 years</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r>
                        <a:rPr lang="en-US" sz="2000" dirty="0" smtClean="0">
                          <a:latin typeface="Times New Roman" panose="02020603050405020304" pitchFamily="18" charset="0"/>
                          <a:cs typeface="Times New Roman" panose="02020603050405020304" pitchFamily="18" charset="0"/>
                        </a:rPr>
                        <a:t>9 times P</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1287396494"/>
                  </a:ext>
                </a:extLst>
              </a:tr>
              <a:tr h="370840">
                <a:tc>
                  <a:txBody>
                    <a:bodyPr/>
                    <a:lstStyle/>
                    <a:p>
                      <a:r>
                        <a:rPr lang="en-US" sz="2000" dirty="0" smtClean="0">
                          <a:latin typeface="Times New Roman" panose="02020603050405020304" pitchFamily="18" charset="0"/>
                          <a:cs typeface="Times New Roman" panose="02020603050405020304" pitchFamily="18" charset="0"/>
                        </a:rPr>
                        <a:t>24 years</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r>
                        <a:rPr lang="en-US" sz="2000" dirty="0" smtClean="0">
                          <a:latin typeface="Times New Roman" panose="02020603050405020304" pitchFamily="18" charset="0"/>
                          <a:cs typeface="Times New Roman" panose="02020603050405020304" pitchFamily="18" charset="0"/>
                        </a:rPr>
                        <a:t>27 times P</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4232761594"/>
                  </a:ext>
                </a:extLst>
              </a:tr>
              <a:tr h="370840">
                <a:tc>
                  <a:txBody>
                    <a:bodyPr/>
                    <a:lstStyle/>
                    <a:p>
                      <a:r>
                        <a:rPr lang="en-US" sz="2000" dirty="0" smtClean="0">
                          <a:latin typeface="Times New Roman" panose="02020603050405020304" pitchFamily="18" charset="0"/>
                          <a:cs typeface="Times New Roman" panose="02020603050405020304" pitchFamily="18" charset="0"/>
                        </a:rPr>
                        <a:t>32 Years</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tc>
                  <a:txBody>
                    <a:bodyPr/>
                    <a:lstStyle/>
                    <a:p>
                      <a:r>
                        <a:rPr lang="en-US" sz="2000" dirty="0" smtClean="0">
                          <a:latin typeface="Times New Roman" panose="02020603050405020304" pitchFamily="18" charset="0"/>
                          <a:cs typeface="Times New Roman" panose="02020603050405020304" pitchFamily="18" charset="0"/>
                        </a:rPr>
                        <a:t>81 times  P</a:t>
                      </a:r>
                      <a:endParaRPr lang="en-IN" sz="2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75000"/>
                      </a:schemeClr>
                    </a:solidFill>
                  </a:tcPr>
                </a:tc>
                <a:extLst>
                  <a:ext uri="{0D108BD9-81ED-4DB2-BD59-A6C34878D82A}">
                    <a16:rowId xmlns:a16="http://schemas.microsoft.com/office/drawing/2014/main" val="2765831697"/>
                  </a:ext>
                </a:extLst>
              </a:tr>
            </a:tbl>
          </a:graphicData>
        </a:graphic>
      </p:graphicFrame>
    </p:spTree>
    <p:extLst>
      <p:ext uri="{BB962C8B-B14F-4D97-AF65-F5344CB8AC3E}">
        <p14:creationId xmlns:p14="http://schemas.microsoft.com/office/powerpoint/2010/main" val="2704188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 calcmode="lin" valueType="num">
                                      <p:cBhvr additive="base">
                                        <p:cTn id="2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 calcmode="lin" valueType="num">
                                      <p:cBhvr additive="base">
                                        <p:cTn id="2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anim calcmode="lin" valueType="num">
                                      <p:cBhvr additive="base">
                                        <p:cTn id="3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anim calcmode="lin" valueType="num">
                                      <p:cBhvr additive="base">
                                        <p:cTn id="39"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6">
                                            <p:txEl>
                                              <p:pRg st="0" end="0"/>
                                            </p:txEl>
                                          </p:spTgt>
                                        </p:tgtEl>
                                        <p:attrNameLst>
                                          <p:attrName>style.visibility</p:attrName>
                                        </p:attrNameLst>
                                      </p:cBhvr>
                                      <p:to>
                                        <p:strVal val="visible"/>
                                      </p:to>
                                    </p:set>
                                    <p:anim calcmode="lin" valueType="num">
                                      <p:cBhvr additive="base">
                                        <p:cTn id="4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6">
                                            <p:txEl>
                                              <p:pRg st="1" end="1"/>
                                            </p:txEl>
                                          </p:spTgt>
                                        </p:tgtEl>
                                        <p:attrNameLst>
                                          <p:attrName>style.visibility</p:attrName>
                                        </p:attrNameLst>
                                      </p:cBhvr>
                                      <p:to>
                                        <p:strVal val="visible"/>
                                      </p:to>
                                    </p:set>
                                    <p:anim calcmode="lin" valueType="num">
                                      <p:cBhvr additive="base">
                                        <p:cTn id="4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1" end="1"/>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6">
                                            <p:txEl>
                                              <p:pRg st="2" end="2"/>
                                            </p:txEl>
                                          </p:spTgt>
                                        </p:tgtEl>
                                        <p:attrNameLst>
                                          <p:attrName>style.visibility</p:attrName>
                                        </p:attrNameLst>
                                      </p:cBhvr>
                                      <p:to>
                                        <p:strVal val="visible"/>
                                      </p:to>
                                    </p:set>
                                    <p:anim calcmode="lin" valueType="num">
                                      <p:cBhvr additive="base">
                                        <p:cTn id="5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6">
                                            <p:txEl>
                                              <p:pRg st="2" end="2"/>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6">
                                            <p:txEl>
                                              <p:pRg st="3" end="3"/>
                                            </p:txEl>
                                          </p:spTgt>
                                        </p:tgtEl>
                                        <p:attrNameLst>
                                          <p:attrName>style.visibility</p:attrName>
                                        </p:attrNameLst>
                                      </p:cBhvr>
                                      <p:to>
                                        <p:strVal val="visible"/>
                                      </p:to>
                                    </p:set>
                                    <p:anim calcmode="lin" valueType="num">
                                      <p:cBhvr additive="base">
                                        <p:cTn id="5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additive="base">
                                        <p:cTn id="63" dur="500" fill="hold"/>
                                        <p:tgtEl>
                                          <p:spTgt spid="3"/>
                                        </p:tgtEl>
                                        <p:attrNameLst>
                                          <p:attrName>ppt_x</p:attrName>
                                        </p:attrNameLst>
                                      </p:cBhvr>
                                      <p:tavLst>
                                        <p:tav tm="0">
                                          <p:val>
                                            <p:strVal val="#ppt_x"/>
                                          </p:val>
                                        </p:tav>
                                        <p:tav tm="100000">
                                          <p:val>
                                            <p:strVal val="#ppt_x"/>
                                          </p:val>
                                        </p:tav>
                                      </p:tavLst>
                                    </p:anim>
                                    <p:anim calcmode="lin" valueType="num">
                                      <p:cBhvr additive="base">
                                        <p:cTn id="6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535194" y="778018"/>
            <a:ext cx="5566060" cy="5749637"/>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r>
              <a:rPr lang="en-US" sz="2000" dirty="0">
                <a:latin typeface="Times New Roman" panose="02020603050405020304" pitchFamily="18" charset="0"/>
                <a:cs typeface="Times New Roman" panose="02020603050405020304" pitchFamily="18" charset="0"/>
              </a:rPr>
              <a:t>Compound Interest is the interest calculated on the initial principal and the accumulated interest of previous periods of a deposit or loan. In easy words, it can be said as </a:t>
            </a:r>
            <a:r>
              <a:rPr lang="en-US" sz="2000" b="1" dirty="0">
                <a:latin typeface="Times New Roman" panose="02020603050405020304" pitchFamily="18" charset="0"/>
                <a:cs typeface="Times New Roman" panose="02020603050405020304" pitchFamily="18" charset="0"/>
              </a:rPr>
              <a:t>"interest on interest"</a:t>
            </a:r>
            <a:r>
              <a:rPr lang="en-US" sz="2000" dirty="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639" y="0"/>
            <a:ext cx="13101639" cy="8245478"/>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704202" y="142875"/>
            <a:ext cx="12690763" cy="6715125"/>
          </a:xfrm>
          <a:prstGeom prst="rect">
            <a:avLst/>
          </a:prstGeom>
          <a:blipFill>
            <a:blip r:embed="rId4"/>
            <a:tile tx="0" ty="0" sx="100000" sy="100000" flip="none" algn="tl"/>
          </a:blipFill>
          <a:effectLst>
            <a:outerShdw blurRad="50800" dist="38100" dir="2700000" algn="tl" rotWithShape="0">
              <a:prstClr val="black">
                <a:alpha val="40000"/>
              </a:prstClr>
            </a:outerShdw>
          </a:effectLst>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13" name="Rectangle 1"/>
          <p:cNvSpPr>
            <a:spLocks noChangeArrowheads="1"/>
          </p:cNvSpPr>
          <p:nvPr/>
        </p:nvSpPr>
        <p:spPr bwMode="auto">
          <a:xfrm>
            <a:off x="65804" y="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15870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rPr>
              <a:t>A = P + S.I</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hlinkClick r:id="rId5"/>
              </a:rPr>
              <a:t>  </a:t>
            </a:r>
            <a:endParaRPr kumimoji="0" lang="en-US" altLang="en-US" sz="7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200" b="0" i="0" u="none" strike="noStrike" cap="none" normalizeH="0" baseline="0" dirty="0" smtClean="0">
                <a:ln>
                  <a:noFill/>
                </a:ln>
                <a:solidFill>
                  <a:schemeClr val="tx1"/>
                </a:solidFill>
                <a:effectLst/>
                <a:latin typeface="Georgia" panose="02040502050405020303" pitchFamily="18" charset="0"/>
              </a:rPr>
              <a:t/>
            </a:r>
            <a:br>
              <a:rPr kumimoji="0" lang="en-US" altLang="en-US" sz="7200" b="0" i="0" u="none" strike="noStrike" cap="none" normalizeH="0" baseline="0" dirty="0" smtClean="0">
                <a:ln>
                  <a:noFill/>
                </a:ln>
                <a:solidFill>
                  <a:schemeClr val="tx1"/>
                </a:solidFill>
                <a:effectLst/>
                <a:latin typeface="Georgia" panose="02040502050405020303" pitchFamily="18" charset="0"/>
              </a:rPr>
            </a:br>
            <a:endParaRPr kumimoji="0" lang="en-US" altLang="en-US" sz="7200" b="0" i="0" u="none" strike="noStrike" cap="none" normalizeH="0" baseline="0" dirty="0" smtClean="0">
              <a:ln>
                <a:noFill/>
              </a:ln>
              <a:solidFill>
                <a:schemeClr val="tx1"/>
              </a:solidFill>
              <a:effectLst/>
              <a:latin typeface="Georgia" panose="02040502050405020303" pitchFamily="18" charset="0"/>
            </a:endParaRP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09607" y="5215665"/>
            <a:ext cx="2210810" cy="2064325"/>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581891" y="229170"/>
                <a:ext cx="11166764" cy="98321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IN" sz="2400" dirty="0" smtClean="0">
                    <a:latin typeface="Times New Roman" panose="02020603050405020304" pitchFamily="18" charset="0"/>
                    <a:cs typeface="Times New Roman" panose="02020603050405020304" pitchFamily="18" charset="0"/>
                  </a:rPr>
                  <a:t>A sum at simple interest at 13</a:t>
                </a:r>
                <a14:m>
                  <m:oMath xmlns:m="http://schemas.openxmlformats.org/officeDocument/2006/math">
                    <m:f>
                      <m:fPr>
                        <m:ctrlPr>
                          <a:rPr lang="en-IN" sz="2400" i="1">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i="1">
                        <a:latin typeface="Cambria Math" panose="02040503050406030204" pitchFamily="18" charset="0"/>
                      </a:rPr>
                      <m:t> </m:t>
                    </m:r>
                  </m:oMath>
                </a14:m>
                <a:r>
                  <a:rPr lang="en-IN" sz="2400" dirty="0" smtClean="0">
                    <a:latin typeface="Times New Roman" panose="02020603050405020304" pitchFamily="18" charset="0"/>
                    <a:cs typeface="Times New Roman" panose="02020603050405020304" pitchFamily="18" charset="0"/>
                  </a:rPr>
                  <a:t> % </a:t>
                </a:r>
                <a:r>
                  <a:rPr lang="en-IN" sz="2400" dirty="0">
                    <a:latin typeface="Times New Roman" panose="02020603050405020304" pitchFamily="18" charset="0"/>
                    <a:cs typeface="Times New Roman" panose="02020603050405020304" pitchFamily="18" charset="0"/>
                  </a:rPr>
                  <a:t>per </a:t>
                </a:r>
                <a:r>
                  <a:rPr lang="en-IN" sz="2400" dirty="0" smtClean="0">
                    <a:latin typeface="Times New Roman" panose="02020603050405020304" pitchFamily="18" charset="0"/>
                    <a:cs typeface="Times New Roman" panose="02020603050405020304" pitchFamily="18" charset="0"/>
                  </a:rPr>
                  <a:t>annum </a:t>
                </a:r>
                <a:r>
                  <a:rPr lang="en-US" sz="2400" dirty="0" smtClean="0">
                    <a:latin typeface="Times New Roman" panose="02020603050405020304" pitchFamily="18" charset="0"/>
                    <a:cs typeface="Times New Roman" panose="02020603050405020304" pitchFamily="18" charset="0"/>
                  </a:rPr>
                  <a:t>amounts </a:t>
                </a:r>
                <a:r>
                  <a:rPr lang="en-US" sz="2400" dirty="0">
                    <a:latin typeface="Times New Roman" panose="02020603050405020304" pitchFamily="18" charset="0"/>
                    <a:cs typeface="Times New Roman" panose="02020603050405020304" pitchFamily="18" charset="0"/>
                  </a:rPr>
                  <a:t>to </a:t>
                </a:r>
                <a:r>
                  <a:rPr lang="en-US" sz="2400" dirty="0" smtClean="0">
                    <a:latin typeface="Times New Roman" panose="02020603050405020304" pitchFamily="18" charset="0"/>
                    <a:cs typeface="Times New Roman" panose="02020603050405020304" pitchFamily="18" charset="0"/>
                  </a:rPr>
                  <a:t>Rs.2502.50 </a:t>
                </a:r>
                <a:r>
                  <a:rPr lang="en-US" sz="2400" dirty="0">
                    <a:latin typeface="Times New Roman" panose="02020603050405020304" pitchFamily="18" charset="0"/>
                    <a:cs typeface="Times New Roman" panose="02020603050405020304" pitchFamily="18" charset="0"/>
                  </a:rPr>
                  <a:t>after 4 </a:t>
                </a:r>
                <a:r>
                  <a:rPr lang="en-US" sz="2400" dirty="0" smtClean="0">
                    <a:latin typeface="Times New Roman" panose="02020603050405020304" pitchFamily="18" charset="0"/>
                    <a:cs typeface="Times New Roman" panose="02020603050405020304" pitchFamily="18" charset="0"/>
                  </a:rPr>
                  <a:t>years. </a:t>
                </a:r>
                <a:r>
                  <a:rPr lang="en-IN" sz="2400" dirty="0" smtClean="0">
                    <a:latin typeface="Times New Roman" panose="02020603050405020304" pitchFamily="18" charset="0"/>
                    <a:cs typeface="Times New Roman" panose="02020603050405020304" pitchFamily="18" charset="0"/>
                  </a:rPr>
                  <a:t>Find </a:t>
                </a:r>
                <a:r>
                  <a:rPr lang="en-IN" sz="2400" dirty="0">
                    <a:latin typeface="Times New Roman" panose="02020603050405020304" pitchFamily="18" charset="0"/>
                    <a:cs typeface="Times New Roman" panose="02020603050405020304" pitchFamily="18" charset="0"/>
                  </a:rPr>
                  <a:t>the sum</a:t>
                </a:r>
                <a:r>
                  <a:rPr lang="en-IN" dirty="0"/>
                  <a:t>.</a:t>
                </a:r>
                <a:endParaRPr lang="en-IN" sz="24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81891" y="229170"/>
                <a:ext cx="11166764" cy="983218"/>
              </a:xfrm>
              <a:prstGeom prst="rect">
                <a:avLst/>
              </a:prstGeom>
              <a:blipFill>
                <a:blip r:embed="rId7"/>
                <a:stretch>
                  <a:fillRect l="-818" b="-1296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164345" y="1287067"/>
                <a:ext cx="4297987" cy="5462887"/>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IN" sz="2000" b="1" dirty="0" smtClean="0">
                    <a:latin typeface="Times New Roman" panose="02020603050405020304" pitchFamily="18" charset="0"/>
                    <a:cs typeface="Times New Roman" panose="02020603050405020304" pitchFamily="18" charset="0"/>
                  </a:rPr>
                  <a:t>Solution:</a:t>
                </a:r>
                <a:endParaRPr lang="en-IN" sz="2000" b="1"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Amount </a:t>
                </a:r>
                <a14:m>
                  <m:oMath xmlns:m="http://schemas.openxmlformats.org/officeDocument/2006/math">
                    <m:r>
                      <a:rPr lang="en-IN" sz="2000" i="1">
                        <a:latin typeface="Cambria Math" panose="02040503050406030204" pitchFamily="18" charset="0"/>
                      </a:rPr>
                      <m:t>=</m:t>
                    </m:r>
                  </m:oMath>
                </a14:m>
                <a:r>
                  <a:rPr lang="en-IN" sz="2000" dirty="0">
                    <a:latin typeface="Times New Roman" panose="02020603050405020304" pitchFamily="18" charset="0"/>
                    <a:cs typeface="Times New Roman" panose="02020603050405020304" pitchFamily="18" charset="0"/>
                  </a:rPr>
                  <a:t> P + S.I</a:t>
                </a:r>
              </a:p>
              <a:p>
                <a:endParaRPr lang="en-I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P + </a:t>
                </a:r>
                <a14:m>
                  <m:oMath xmlns:m="http://schemas.openxmlformats.org/officeDocument/2006/math">
                    <m:f>
                      <m:fPr>
                        <m:ctrlPr>
                          <a:rPr lang="en-IN" sz="2000" i="1">
                            <a:latin typeface="Cambria Math" panose="02040503050406030204" pitchFamily="18" charset="0"/>
                          </a:rPr>
                        </m:ctrlPr>
                      </m:fPr>
                      <m:num>
                        <m:r>
                          <a:rPr lang="en-US" sz="2000" i="1">
                            <a:latin typeface="Cambria Math" panose="02040503050406030204" pitchFamily="18" charset="0"/>
                          </a:rPr>
                          <m:t>𝑃</m:t>
                        </m:r>
                        <m:r>
                          <a:rPr lang="en-US" sz="2000" i="1">
                            <a:latin typeface="Cambria Math" panose="02040503050406030204" pitchFamily="18" charset="0"/>
                          </a:rPr>
                          <m:t> ×</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𝑅</m:t>
                        </m:r>
                      </m:num>
                      <m:den>
                        <m:r>
                          <a:rPr lang="en-IN" sz="2000" i="1">
                            <a:latin typeface="Cambria Math" panose="02040503050406030204" pitchFamily="18" charset="0"/>
                          </a:rPr>
                          <m:t>1</m:t>
                        </m:r>
                        <m:r>
                          <a:rPr lang="en-US" sz="2000" i="1">
                            <a:latin typeface="Cambria Math" panose="02040503050406030204" pitchFamily="18" charset="0"/>
                          </a:rPr>
                          <m:t>00</m:t>
                        </m:r>
                      </m:den>
                    </m:f>
                    <m:r>
                      <a:rPr lang="en-IN" sz="2000" b="0" i="1" smtClean="0">
                        <a:latin typeface="Cambria Math" panose="02040503050406030204" pitchFamily="18" charset="0"/>
                      </a:rPr>
                      <m:t> </m:t>
                    </m:r>
                  </m:oMath>
                </a14:m>
                <a:endParaRPr lang="en-IN" sz="2000" b="0" dirty="0" smtClean="0">
                  <a:latin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2502.50 = </a:t>
                </a:r>
                <a:r>
                  <a:rPr lang="en-US" sz="2000" dirty="0">
                    <a:latin typeface="Times New Roman" panose="02020603050405020304" pitchFamily="18" charset="0"/>
                    <a:cs typeface="Times New Roman" panose="02020603050405020304" pitchFamily="18" charset="0"/>
                  </a:rPr>
                  <a:t>P + </a:t>
                </a:r>
                <a14:m>
                  <m:oMath xmlns:m="http://schemas.openxmlformats.org/officeDocument/2006/math">
                    <m:f>
                      <m:fPr>
                        <m:ctrlPr>
                          <a:rPr lang="en-IN" sz="2000" i="1">
                            <a:latin typeface="Cambria Math" panose="02040503050406030204" pitchFamily="18" charset="0"/>
                          </a:rPr>
                        </m:ctrlPr>
                      </m:fPr>
                      <m:num>
                        <m:r>
                          <a:rPr lang="en-US" sz="2000" i="1">
                            <a:latin typeface="Cambria Math" panose="02040503050406030204" pitchFamily="18" charset="0"/>
                          </a:rPr>
                          <m:t>𝑃</m:t>
                        </m:r>
                        <m:r>
                          <a:rPr lang="en-US" sz="2000" i="1">
                            <a:latin typeface="Cambria Math" panose="02040503050406030204" pitchFamily="18" charset="0"/>
                          </a:rPr>
                          <m:t> ×</m:t>
                        </m:r>
                        <m:r>
                          <m:rPr>
                            <m:nor/>
                          </m:rPr>
                          <a:rPr lang="en-IN" sz="2000" dirty="0">
                            <a:latin typeface="Times New Roman" panose="02020603050405020304" pitchFamily="18" charset="0"/>
                            <a:cs typeface="Times New Roman" panose="02020603050405020304" pitchFamily="18" charset="0"/>
                          </a:rPr>
                          <m:t>13</m:t>
                        </m:r>
                        <m:f>
                          <m:fPr>
                            <m:ctrlPr>
                              <a:rPr lang="en-IN"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IN" sz="2000" b="0" i="1" smtClean="0">
                            <a:latin typeface="Cambria Math" panose="02040503050406030204" pitchFamily="18" charset="0"/>
                          </a:rPr>
                          <m:t> </m:t>
                        </m:r>
                        <m:r>
                          <a:rPr lang="en-US" sz="2000" i="1">
                            <a:latin typeface="Cambria Math" panose="02040503050406030204" pitchFamily="18" charset="0"/>
                          </a:rPr>
                          <m:t>×</m:t>
                        </m:r>
                        <m:r>
                          <a:rPr lang="en-IN" sz="2000" b="0" i="1" smtClean="0">
                            <a:latin typeface="Cambria Math" panose="02040503050406030204" pitchFamily="18" charset="0"/>
                          </a:rPr>
                          <m:t>4</m:t>
                        </m:r>
                      </m:num>
                      <m:den>
                        <m:r>
                          <a:rPr lang="en-IN" sz="2000" i="1">
                            <a:latin typeface="Cambria Math" panose="02040503050406030204" pitchFamily="18" charset="0"/>
                          </a:rPr>
                          <m:t>1</m:t>
                        </m:r>
                        <m:r>
                          <a:rPr lang="en-US" sz="2000" i="1">
                            <a:latin typeface="Cambria Math" panose="02040503050406030204" pitchFamily="18" charset="0"/>
                          </a:rPr>
                          <m:t>00</m:t>
                        </m:r>
                      </m:den>
                    </m:f>
                  </m:oMath>
                </a14:m>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2502.50 = </a:t>
                </a:r>
                <a:r>
                  <a:rPr lang="en-US" sz="2000" dirty="0">
                    <a:latin typeface="Times New Roman" panose="02020603050405020304" pitchFamily="18" charset="0"/>
                    <a:cs typeface="Times New Roman" panose="02020603050405020304" pitchFamily="18" charset="0"/>
                  </a:rPr>
                  <a:t>P + </a:t>
                </a:r>
                <a14:m>
                  <m:oMath xmlns:m="http://schemas.openxmlformats.org/officeDocument/2006/math">
                    <m:f>
                      <m:fPr>
                        <m:ctrlPr>
                          <a:rPr lang="en-IN" sz="2000" i="1">
                            <a:latin typeface="Cambria Math" panose="02040503050406030204" pitchFamily="18" charset="0"/>
                          </a:rPr>
                        </m:ctrlPr>
                      </m:fPr>
                      <m:num>
                        <m:r>
                          <a:rPr lang="en-US" sz="2000" i="1">
                            <a:latin typeface="Cambria Math" panose="02040503050406030204" pitchFamily="18" charset="0"/>
                          </a:rPr>
                          <m:t>𝑃</m:t>
                        </m:r>
                        <m:r>
                          <a:rPr lang="en-US" sz="2000" i="1">
                            <a:latin typeface="Cambria Math" panose="02040503050406030204" pitchFamily="18" charset="0"/>
                          </a:rPr>
                          <m:t> ×</m:t>
                        </m:r>
                        <m:f>
                          <m:fPr>
                            <m:ctrlPr>
                              <a:rPr lang="en-IN" sz="2000" i="1">
                                <a:latin typeface="Cambria Math" panose="02040503050406030204" pitchFamily="18" charset="0"/>
                              </a:rPr>
                            </m:ctrlPr>
                          </m:fPr>
                          <m:num>
                            <m:r>
                              <a:rPr lang="en-IN" sz="2000" b="0" i="1" smtClean="0">
                                <a:latin typeface="Cambria Math" panose="02040503050406030204" pitchFamily="18" charset="0"/>
                              </a:rPr>
                              <m:t>27</m:t>
                            </m:r>
                          </m:num>
                          <m:den>
                            <m:r>
                              <a:rPr lang="en-US" sz="2000" i="1">
                                <a:latin typeface="Cambria Math" panose="02040503050406030204" pitchFamily="18" charset="0"/>
                              </a:rPr>
                              <m:t>2</m:t>
                            </m:r>
                          </m:den>
                        </m:f>
                        <m:r>
                          <a:rPr lang="en-IN" sz="2000" i="1">
                            <a:latin typeface="Cambria Math" panose="02040503050406030204" pitchFamily="18" charset="0"/>
                          </a:rPr>
                          <m:t> </m:t>
                        </m:r>
                        <m:r>
                          <a:rPr lang="en-US" sz="2000" i="1">
                            <a:latin typeface="Cambria Math" panose="02040503050406030204" pitchFamily="18" charset="0"/>
                          </a:rPr>
                          <m:t>×</m:t>
                        </m:r>
                        <m:r>
                          <a:rPr lang="en-IN" sz="2000" i="1">
                            <a:latin typeface="Cambria Math" panose="02040503050406030204" pitchFamily="18" charset="0"/>
                          </a:rPr>
                          <m:t>4</m:t>
                        </m:r>
                      </m:num>
                      <m:den>
                        <m:r>
                          <a:rPr lang="en-IN" sz="2000" i="1">
                            <a:latin typeface="Cambria Math" panose="02040503050406030204" pitchFamily="18" charset="0"/>
                          </a:rPr>
                          <m:t>1</m:t>
                        </m:r>
                        <m:r>
                          <a:rPr lang="en-US" sz="2000" i="1">
                            <a:latin typeface="Cambria Math" panose="02040503050406030204" pitchFamily="18" charset="0"/>
                          </a:rPr>
                          <m:t>00</m:t>
                        </m:r>
                      </m:den>
                    </m:f>
                  </m:oMath>
                </a14:m>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2502.50    =  P + </a:t>
                </a:r>
                <a14:m>
                  <m:oMath xmlns:m="http://schemas.openxmlformats.org/officeDocument/2006/math">
                    <m:f>
                      <m:fPr>
                        <m:ctrlPr>
                          <a:rPr lang="en-IN" sz="2000" i="1">
                            <a:latin typeface="Cambria Math" panose="02040503050406030204" pitchFamily="18" charset="0"/>
                          </a:rPr>
                        </m:ctrlPr>
                      </m:fPr>
                      <m:num>
                        <m:r>
                          <a:rPr lang="en-US" sz="2000" i="1">
                            <a:latin typeface="Cambria Math" panose="02040503050406030204" pitchFamily="18" charset="0"/>
                          </a:rPr>
                          <m:t>𝑃</m:t>
                        </m:r>
                        <m:r>
                          <a:rPr lang="en-US" sz="2000" i="1">
                            <a:latin typeface="Cambria Math" panose="02040503050406030204" pitchFamily="18" charset="0"/>
                          </a:rPr>
                          <m:t> ×27×4</m:t>
                        </m:r>
                      </m:num>
                      <m:den>
                        <m:r>
                          <a:rPr lang="en-IN" sz="2000" b="0" i="1" smtClean="0">
                            <a:latin typeface="Cambria Math" panose="02040503050406030204" pitchFamily="18" charset="0"/>
                          </a:rPr>
                          <m:t>2</m:t>
                        </m:r>
                        <m:r>
                          <a:rPr lang="en-US" sz="2000" i="1">
                            <a:latin typeface="Cambria Math" panose="02040503050406030204" pitchFamily="18" charset="0"/>
                          </a:rPr>
                          <m:t>00</m:t>
                        </m:r>
                      </m:den>
                    </m:f>
                    <m:r>
                      <a:rPr lang="en-IN" sz="2000" i="1">
                        <a:latin typeface="Cambria Math" panose="02040503050406030204" pitchFamily="18" charset="0"/>
                      </a:rPr>
                      <m:t> </m:t>
                    </m:r>
                  </m:oMath>
                </a14:m>
                <a:endParaRPr lang="en-IN" sz="2000" dirty="0" smtClean="0">
                  <a:latin typeface="Times New Roman" panose="02020603050405020304" pitchFamily="18" charset="0"/>
                </a:endParaRPr>
              </a:p>
              <a:p>
                <a:endParaRPr lang="en-IN" sz="2000" dirty="0">
                  <a:latin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154P = 250250</a:t>
                </a: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P = Rs.1625</a:t>
                </a:r>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1164345" y="1287067"/>
                <a:ext cx="4297987" cy="5462887"/>
              </a:xfrm>
              <a:prstGeom prst="rect">
                <a:avLst/>
              </a:prstGeom>
              <a:blipFill>
                <a:blip r:embed="rId8"/>
                <a:stretch>
                  <a:fillRect l="-84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7076322" y="1287068"/>
                <a:ext cx="3812961" cy="5462887"/>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r>
                  <a:rPr lang="en-IN" sz="2000" dirty="0" smtClean="0">
                    <a:latin typeface="Times New Roman" panose="02020603050405020304" pitchFamily="18" charset="0"/>
                    <a:cs typeface="Times New Roman" panose="02020603050405020304" pitchFamily="18" charset="0"/>
                  </a:rPr>
                  <a:t>Percentage method:</a:t>
                </a:r>
              </a:p>
              <a:p>
                <a:r>
                  <a:rPr lang="en-IN" sz="2000" dirty="0" smtClean="0">
                    <a:latin typeface="Times New Roman" panose="02020603050405020304" pitchFamily="18" charset="0"/>
                    <a:cs typeface="Times New Roman" panose="02020603050405020304" pitchFamily="18" charset="0"/>
                  </a:rPr>
                  <a:t>P = 100%</a:t>
                </a:r>
              </a:p>
              <a:p>
                <a:r>
                  <a:rPr lang="en-IN" sz="2000" dirty="0" smtClean="0">
                    <a:latin typeface="Times New Roman" panose="02020603050405020304" pitchFamily="18" charset="0"/>
                    <a:cs typeface="Times New Roman" panose="02020603050405020304" pitchFamily="18" charset="0"/>
                  </a:rPr>
                  <a:t>Interest =  </a:t>
                </a:r>
                <a14:m>
                  <m:oMath xmlns:m="http://schemas.openxmlformats.org/officeDocument/2006/math">
                    <m:f>
                      <m:fPr>
                        <m:ctrlPr>
                          <a:rPr lang="en-IN" sz="2000" i="1">
                            <a:latin typeface="Cambria Math" panose="02040503050406030204" pitchFamily="18" charset="0"/>
                          </a:rPr>
                        </m:ctrlPr>
                      </m:fPr>
                      <m:num>
                        <m:r>
                          <a:rPr lang="en-IN" sz="2000" i="1">
                            <a:latin typeface="Cambria Math" panose="02040503050406030204" pitchFamily="18" charset="0"/>
                          </a:rPr>
                          <m:t>27</m:t>
                        </m:r>
                      </m:num>
                      <m:den>
                        <m:r>
                          <a:rPr lang="en-US" sz="2000" i="1">
                            <a:latin typeface="Cambria Math" panose="02040503050406030204" pitchFamily="18" charset="0"/>
                          </a:rPr>
                          <m:t>2</m:t>
                        </m:r>
                      </m:den>
                    </m:f>
                    <m:r>
                      <a:rPr lang="en-IN" sz="2000" i="1">
                        <a:latin typeface="Cambria Math" panose="02040503050406030204" pitchFamily="18" charset="0"/>
                      </a:rPr>
                      <m:t> </m:t>
                    </m:r>
                    <m:r>
                      <a:rPr lang="en-US" sz="2000" i="1">
                        <a:latin typeface="Cambria Math" panose="02040503050406030204" pitchFamily="18" charset="0"/>
                      </a:rPr>
                      <m:t>×</m:t>
                    </m:r>
                    <m:r>
                      <a:rPr lang="en-IN" sz="2000" i="1">
                        <a:latin typeface="Cambria Math" panose="02040503050406030204" pitchFamily="18" charset="0"/>
                      </a:rPr>
                      <m:t>4</m:t>
                    </m:r>
                  </m:oMath>
                </a14:m>
                <a:endParaRPr lang="en-IN" sz="2000" i="1" dirty="0" smtClean="0">
                  <a:latin typeface="Cambria Math" panose="02040503050406030204" pitchFamily="18" charset="0"/>
                </a:endParaRPr>
              </a:p>
              <a:p>
                <a:endParaRPr lang="en-IN" sz="2000" i="1" dirty="0" smtClean="0">
                  <a:latin typeface="Cambria Math" panose="02040503050406030204" pitchFamily="18" charset="0"/>
                </a:endParaRPr>
              </a:p>
              <a:p>
                <a:r>
                  <a:rPr lang="en-IN" sz="2000" i="1" dirty="0">
                    <a:latin typeface="Cambria Math" panose="02040503050406030204" pitchFamily="18" charset="0"/>
                  </a:rPr>
                  <a:t> </a:t>
                </a:r>
                <a:r>
                  <a:rPr lang="en-IN" sz="2000" i="1" dirty="0" smtClean="0">
                    <a:latin typeface="Cambria Math" panose="02040503050406030204" pitchFamily="18" charset="0"/>
                  </a:rPr>
                  <a:t>               </a:t>
                </a:r>
                <a:r>
                  <a:rPr lang="en-IN" sz="2000" dirty="0" smtClean="0">
                    <a:latin typeface="Cambria Math" panose="02040503050406030204" pitchFamily="18" charset="0"/>
                  </a:rPr>
                  <a:t>= 54%</a:t>
                </a:r>
              </a:p>
              <a:p>
                <a:endParaRPr lang="en-IN" sz="2000" dirty="0">
                  <a:latin typeface="Cambria Math" panose="02040503050406030204" pitchFamily="18" charset="0"/>
                </a:endParaRPr>
              </a:p>
              <a:p>
                <a:r>
                  <a:rPr lang="en-IN" sz="2000" dirty="0" smtClean="0">
                    <a:latin typeface="Cambria Math" panose="02040503050406030204" pitchFamily="18" charset="0"/>
                  </a:rPr>
                  <a:t>Amount = 154%</a:t>
                </a:r>
              </a:p>
              <a:p>
                <a:r>
                  <a:rPr lang="en-IN" sz="2000" dirty="0" smtClean="0">
                    <a:latin typeface="Cambria Math" panose="02040503050406030204" pitchFamily="18" charset="0"/>
                  </a:rPr>
                  <a:t>154% P  = 2502.50</a:t>
                </a:r>
              </a:p>
              <a:p>
                <a:r>
                  <a:rPr lang="en-IN" sz="2000" dirty="0" smtClean="0">
                    <a:latin typeface="Times New Roman" panose="02020603050405020304" pitchFamily="18" charset="0"/>
                    <a:cs typeface="Times New Roman" panose="02020603050405020304" pitchFamily="18" charset="0"/>
                  </a:rPr>
                  <a:t> </a:t>
                </a:r>
              </a:p>
              <a:p>
                <a:r>
                  <a:rPr lang="en-IN" sz="2000" dirty="0" smtClean="0">
                    <a:latin typeface="Times New Roman" panose="02020603050405020304" pitchFamily="18" charset="0"/>
                    <a:cs typeface="Times New Roman" panose="02020603050405020304" pitchFamily="18" charset="0"/>
                  </a:rPr>
                  <a:t>           P  =  </a:t>
                </a:r>
                <a14:m>
                  <m:oMath xmlns:m="http://schemas.openxmlformats.org/officeDocument/2006/math">
                    <m:f>
                      <m:fPr>
                        <m:ctrlPr>
                          <a:rPr lang="en-IN" sz="2400" i="1">
                            <a:latin typeface="Cambria Math" panose="02040503050406030204" pitchFamily="18" charset="0"/>
                          </a:rPr>
                        </m:ctrlPr>
                      </m:fPr>
                      <m:num>
                        <m:r>
                          <a:rPr lang="en-IN" sz="2400" i="1">
                            <a:latin typeface="Cambria Math" panose="02040503050406030204" pitchFamily="18" charset="0"/>
                          </a:rPr>
                          <m:t>2</m:t>
                        </m:r>
                        <m:r>
                          <a:rPr lang="en-IN" sz="2400" b="0" i="1" smtClean="0">
                            <a:latin typeface="Cambria Math" panose="02040503050406030204" pitchFamily="18" charset="0"/>
                          </a:rPr>
                          <m:t>50250</m:t>
                        </m:r>
                      </m:num>
                      <m:den>
                        <m:r>
                          <a:rPr lang="en-IN" sz="2400" b="0" i="1" smtClean="0">
                            <a:latin typeface="Cambria Math" panose="02040503050406030204" pitchFamily="18" charset="0"/>
                          </a:rPr>
                          <m:t>154</m:t>
                        </m:r>
                      </m:den>
                    </m:f>
                  </m:oMath>
                </a14:m>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P = Rs.1625</a:t>
                </a:r>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7076322" y="1287068"/>
                <a:ext cx="3812961" cy="5462887"/>
              </a:xfrm>
              <a:prstGeom prst="rect">
                <a:avLst/>
              </a:prstGeom>
              <a:blipFill>
                <a:blip r:embed="rId9"/>
                <a:stretch>
                  <a:fillRect l="-1106"/>
                </a:stretch>
              </a:blipFill>
            </p:spPr>
            <p:txBody>
              <a:bodyPr/>
              <a:lstStyle/>
              <a:p>
                <a:r>
                  <a:rPr lang="en-IN">
                    <a:noFill/>
                  </a:rPr>
                  <a:t> </a:t>
                </a:r>
              </a:p>
            </p:txBody>
          </p:sp>
        </mc:Fallback>
      </mc:AlternateContent>
      <p:sp>
        <p:nvSpPr>
          <p:cNvPr id="8" name="TextBox 7"/>
          <p:cNvSpPr txBox="1"/>
          <p:nvPr/>
        </p:nvSpPr>
        <p:spPr>
          <a:xfrm>
            <a:off x="5846909" y="3316023"/>
            <a:ext cx="844836" cy="461665"/>
          </a:xfrm>
          <a:prstGeom prst="rect">
            <a:avLst/>
          </a:prstGeom>
          <a:blipFill>
            <a:blip r:embed="rId10"/>
            <a:tile tx="0" ty="0" sx="100000" sy="100000" flip="none" algn="tl"/>
          </a:blipFill>
          <a:scene3d>
            <a:camera prst="orthographicFront"/>
            <a:lightRig rig="threePt" dir="t"/>
          </a:scene3d>
          <a:sp3d>
            <a:bevelT prst="relaxedInset"/>
          </a:sp3d>
        </p:spPr>
        <p:txBody>
          <a:bodyPr wrap="square" rtlCol="0">
            <a:spAutoFit/>
          </a:bodyPr>
          <a:lstStyle/>
          <a:p>
            <a:r>
              <a:rPr lang="en-IN" sz="2400" dirty="0" smtClean="0">
                <a:latin typeface="Times New Roman" panose="02020603050405020304" pitchFamily="18" charset="0"/>
                <a:cs typeface="Times New Roman" panose="02020603050405020304" pitchFamily="18" charset="0"/>
              </a:rPr>
              <a:t>OR</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377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xEl>
                                              <p:pRg st="10" end="10"/>
                                            </p:txEl>
                                          </p:spTgt>
                                        </p:tgtEl>
                                        <p:attrNameLst>
                                          <p:attrName>style.visibility</p:attrName>
                                        </p:attrNameLst>
                                      </p:cBhvr>
                                      <p:to>
                                        <p:strVal val="visible"/>
                                      </p:to>
                                    </p:set>
                                    <p:anim calcmode="lin" valueType="num">
                                      <p:cBhvr additive="base">
                                        <p:cTn id="13" dur="500" fill="hold"/>
                                        <p:tgtEl>
                                          <p:spTgt spid="15">
                                            <p:txEl>
                                              <p:pRg st="10" end="1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txEl>
                                              <p:pRg st="10" end="1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5">
                                            <p:txEl>
                                              <p:pRg st="11" end="11"/>
                                            </p:txEl>
                                          </p:spTgt>
                                        </p:tgtEl>
                                        <p:attrNameLst>
                                          <p:attrName>style.visibility</p:attrName>
                                        </p:attrNameLst>
                                      </p:cBhvr>
                                      <p:to>
                                        <p:strVal val="visible"/>
                                      </p:to>
                                    </p:set>
                                    <p:anim calcmode="lin" valueType="num">
                                      <p:cBhvr additive="base">
                                        <p:cTn id="17" dur="500" fill="hold"/>
                                        <p:tgtEl>
                                          <p:spTgt spid="15">
                                            <p:txEl>
                                              <p:pRg st="11" end="1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
                                            <p:txEl>
                                              <p:pRg st="11" end="1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
                                            <p:txEl>
                                              <p:pRg st="13" end="13"/>
                                            </p:txEl>
                                          </p:spTgt>
                                        </p:tgtEl>
                                        <p:attrNameLst>
                                          <p:attrName>style.visibility</p:attrName>
                                        </p:attrNameLst>
                                      </p:cBhvr>
                                      <p:to>
                                        <p:strVal val="visible"/>
                                      </p:to>
                                    </p:set>
                                    <p:anim calcmode="lin" valueType="num">
                                      <p:cBhvr additive="base">
                                        <p:cTn id="21" dur="500" fill="hold"/>
                                        <p:tgtEl>
                                          <p:spTgt spid="15">
                                            <p:txEl>
                                              <p:pRg st="13" end="1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5">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
                                            <p:txEl>
                                              <p:pRg st="15" end="15"/>
                                            </p:txEl>
                                          </p:spTgt>
                                        </p:tgtEl>
                                        <p:attrNameLst>
                                          <p:attrName>style.visibility</p:attrName>
                                        </p:attrNameLst>
                                      </p:cBhvr>
                                      <p:to>
                                        <p:strVal val="visible"/>
                                      </p:to>
                                    </p:set>
                                    <p:anim calcmode="lin" valueType="num">
                                      <p:cBhvr additive="base">
                                        <p:cTn id="27" dur="500" fill="hold"/>
                                        <p:tgtEl>
                                          <p:spTgt spid="15">
                                            <p:txEl>
                                              <p:pRg st="15" end="1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5">
                                            <p:txEl>
                                              <p:pRg st="15" end="1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
                                            <p:txEl>
                                              <p:pRg st="17" end="17"/>
                                            </p:txEl>
                                          </p:spTgt>
                                        </p:tgtEl>
                                        <p:attrNameLst>
                                          <p:attrName>style.visibility</p:attrName>
                                        </p:attrNameLst>
                                      </p:cBhvr>
                                      <p:to>
                                        <p:strVal val="visible"/>
                                      </p:to>
                                    </p:set>
                                    <p:anim calcmode="lin" valueType="num">
                                      <p:cBhvr additive="base">
                                        <p:cTn id="31" dur="500" fill="hold"/>
                                        <p:tgtEl>
                                          <p:spTgt spid="15">
                                            <p:txEl>
                                              <p:pRg st="17" end="1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
                                            <p:txEl>
                                              <p:pRg st="19" end="19"/>
                                            </p:txEl>
                                          </p:spTgt>
                                        </p:tgtEl>
                                        <p:attrNameLst>
                                          <p:attrName>style.visibility</p:attrName>
                                        </p:attrNameLst>
                                      </p:cBhvr>
                                      <p:to>
                                        <p:strVal val="visible"/>
                                      </p:to>
                                    </p:set>
                                    <p:anim calcmode="lin" valueType="num">
                                      <p:cBhvr additive="base">
                                        <p:cTn id="37" dur="500" fill="hold"/>
                                        <p:tgtEl>
                                          <p:spTgt spid="15">
                                            <p:txEl>
                                              <p:pRg st="19" end="1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
                                            <p:txEl>
                                              <p:pRg st="19" end="19"/>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5">
                                            <p:txEl>
                                              <p:pRg st="21" end="21"/>
                                            </p:txEl>
                                          </p:spTgt>
                                        </p:tgtEl>
                                        <p:attrNameLst>
                                          <p:attrName>style.visibility</p:attrName>
                                        </p:attrNameLst>
                                      </p:cBhvr>
                                      <p:to>
                                        <p:strVal val="visible"/>
                                      </p:to>
                                    </p:set>
                                    <p:anim calcmode="lin" valueType="num">
                                      <p:cBhvr additive="base">
                                        <p:cTn id="41" dur="500" fill="hold"/>
                                        <p:tgtEl>
                                          <p:spTgt spid="15">
                                            <p:txEl>
                                              <p:pRg st="21" end="2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
                                            <p:txEl>
                                              <p:pRg st="21" end="21"/>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5">
                                            <p:txEl>
                                              <p:pRg st="22" end="22"/>
                                            </p:txEl>
                                          </p:spTgt>
                                        </p:tgtEl>
                                        <p:attrNameLst>
                                          <p:attrName>style.visibility</p:attrName>
                                        </p:attrNameLst>
                                      </p:cBhvr>
                                      <p:to>
                                        <p:strVal val="visible"/>
                                      </p:to>
                                    </p:set>
                                    <p:anim calcmode="lin" valueType="num">
                                      <p:cBhvr additive="base">
                                        <p:cTn id="45" dur="500" fill="hold"/>
                                        <p:tgtEl>
                                          <p:spTgt spid="15">
                                            <p:txEl>
                                              <p:pRg st="22" end="2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22" end="22"/>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5">
                                            <p:txEl>
                                              <p:pRg st="23" end="23"/>
                                            </p:txEl>
                                          </p:spTgt>
                                        </p:tgtEl>
                                        <p:attrNameLst>
                                          <p:attrName>style.visibility</p:attrName>
                                        </p:attrNameLst>
                                      </p:cBhvr>
                                      <p:to>
                                        <p:strVal val="visible"/>
                                      </p:to>
                                    </p:set>
                                    <p:anim calcmode="lin" valueType="num">
                                      <p:cBhvr additive="base">
                                        <p:cTn id="49" dur="500" fill="hold"/>
                                        <p:tgtEl>
                                          <p:spTgt spid="15">
                                            <p:txEl>
                                              <p:pRg st="23" end="2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5">
                                            <p:txEl>
                                              <p:pRg st="23" end="23"/>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6">
                                            <p:txEl>
                                              <p:pRg st="0" end="0"/>
                                            </p:txEl>
                                          </p:spTgt>
                                        </p:tgtEl>
                                        <p:attrNameLst>
                                          <p:attrName>style.visibility</p:attrName>
                                        </p:attrNameLst>
                                      </p:cBhvr>
                                      <p:to>
                                        <p:strVal val="visible"/>
                                      </p:to>
                                    </p:set>
                                    <p:anim calcmode="lin" valueType="num">
                                      <p:cBhvr additive="base">
                                        <p:cTn id="55"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6">
                                            <p:txEl>
                                              <p:pRg st="1" end="1"/>
                                            </p:txEl>
                                          </p:spTgt>
                                        </p:tgtEl>
                                        <p:attrNameLst>
                                          <p:attrName>style.visibility</p:attrName>
                                        </p:attrNameLst>
                                      </p:cBhvr>
                                      <p:to>
                                        <p:strVal val="visible"/>
                                      </p:to>
                                    </p:set>
                                    <p:anim calcmode="lin" valueType="num">
                                      <p:cBhvr additive="base">
                                        <p:cTn id="59"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6">
                                            <p:txEl>
                                              <p:pRg st="2" end="2"/>
                                            </p:txEl>
                                          </p:spTgt>
                                        </p:tgtEl>
                                        <p:attrNameLst>
                                          <p:attrName>style.visibility</p:attrName>
                                        </p:attrNameLst>
                                      </p:cBhvr>
                                      <p:to>
                                        <p:strVal val="visible"/>
                                      </p:to>
                                    </p:set>
                                    <p:anim calcmode="lin" valueType="num">
                                      <p:cBhvr additive="base">
                                        <p:cTn id="65"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6">
                                            <p:txEl>
                                              <p:pRg st="4" end="4"/>
                                            </p:txEl>
                                          </p:spTgt>
                                        </p:tgtEl>
                                        <p:attrNameLst>
                                          <p:attrName>style.visibility</p:attrName>
                                        </p:attrNameLst>
                                      </p:cBhvr>
                                      <p:to>
                                        <p:strVal val="visible"/>
                                      </p:to>
                                    </p:set>
                                    <p:anim calcmode="lin" valueType="num">
                                      <p:cBhvr additive="base">
                                        <p:cTn id="69"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16">
                                            <p:txEl>
                                              <p:pRg st="6" end="6"/>
                                            </p:txEl>
                                          </p:spTgt>
                                        </p:tgtEl>
                                        <p:attrNameLst>
                                          <p:attrName>style.visibility</p:attrName>
                                        </p:attrNameLst>
                                      </p:cBhvr>
                                      <p:to>
                                        <p:strVal val="visible"/>
                                      </p:to>
                                    </p:set>
                                    <p:anim calcmode="lin" valueType="num">
                                      <p:cBhvr additive="base">
                                        <p:cTn id="75"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16">
                                            <p:txEl>
                                              <p:pRg st="6" end="6"/>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6">
                                            <p:txEl>
                                              <p:pRg st="7" end="7"/>
                                            </p:txEl>
                                          </p:spTgt>
                                        </p:tgtEl>
                                        <p:attrNameLst>
                                          <p:attrName>style.visibility</p:attrName>
                                        </p:attrNameLst>
                                      </p:cBhvr>
                                      <p:to>
                                        <p:strVal val="visible"/>
                                      </p:to>
                                    </p:set>
                                    <p:anim calcmode="lin" valueType="num">
                                      <p:cBhvr additive="base">
                                        <p:cTn id="79"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6">
                                            <p:txEl>
                                              <p:pRg st="7" end="7"/>
                                            </p:txEl>
                                          </p:spTgt>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16">
                                            <p:txEl>
                                              <p:pRg st="8" end="8"/>
                                            </p:txEl>
                                          </p:spTgt>
                                        </p:tgtEl>
                                        <p:attrNameLst>
                                          <p:attrName>style.visibility</p:attrName>
                                        </p:attrNameLst>
                                      </p:cBhvr>
                                      <p:to>
                                        <p:strVal val="visible"/>
                                      </p:to>
                                    </p:set>
                                    <p:anim calcmode="lin" valueType="num">
                                      <p:cBhvr additive="base">
                                        <p:cTn id="83" dur="500" fill="hold"/>
                                        <p:tgtEl>
                                          <p:spTgt spid="16">
                                            <p:txEl>
                                              <p:pRg st="8" end="8"/>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1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16">
                                            <p:txEl>
                                              <p:pRg st="9" end="9"/>
                                            </p:txEl>
                                          </p:spTgt>
                                        </p:tgtEl>
                                        <p:attrNameLst>
                                          <p:attrName>style.visibility</p:attrName>
                                        </p:attrNameLst>
                                      </p:cBhvr>
                                      <p:to>
                                        <p:strVal val="visible"/>
                                      </p:to>
                                    </p:set>
                                    <p:animEffect transition="in" filter="fade">
                                      <p:cBhvr>
                                        <p:cTn id="89" dur="1000"/>
                                        <p:tgtEl>
                                          <p:spTgt spid="16">
                                            <p:txEl>
                                              <p:pRg st="9" end="9"/>
                                            </p:txEl>
                                          </p:spTgt>
                                        </p:tgtEl>
                                      </p:cBhvr>
                                    </p:animEffect>
                                    <p:anim calcmode="lin" valueType="num">
                                      <p:cBhvr>
                                        <p:cTn id="90" dur="1000" fill="hold"/>
                                        <p:tgtEl>
                                          <p:spTgt spid="16">
                                            <p:txEl>
                                              <p:pRg st="9" end="9"/>
                                            </p:txEl>
                                          </p:spTgt>
                                        </p:tgtEl>
                                        <p:attrNameLst>
                                          <p:attrName>ppt_x</p:attrName>
                                        </p:attrNameLst>
                                      </p:cBhvr>
                                      <p:tavLst>
                                        <p:tav tm="0">
                                          <p:val>
                                            <p:strVal val="#ppt_x"/>
                                          </p:val>
                                        </p:tav>
                                        <p:tav tm="100000">
                                          <p:val>
                                            <p:strVal val="#ppt_x"/>
                                          </p:val>
                                        </p:tav>
                                      </p:tavLst>
                                    </p:anim>
                                    <p:anim calcmode="lin" valueType="num">
                                      <p:cBhvr>
                                        <p:cTn id="91" dur="1000" fill="hold"/>
                                        <p:tgtEl>
                                          <p:spTgt spid="16">
                                            <p:txEl>
                                              <p:pRg st="9" end="9"/>
                                            </p:txEl>
                                          </p:spTgt>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16">
                                            <p:txEl>
                                              <p:pRg st="11" end="11"/>
                                            </p:txEl>
                                          </p:spTgt>
                                        </p:tgtEl>
                                        <p:attrNameLst>
                                          <p:attrName>style.visibility</p:attrName>
                                        </p:attrNameLst>
                                      </p:cBhvr>
                                      <p:to>
                                        <p:strVal val="visible"/>
                                      </p:to>
                                    </p:set>
                                    <p:animEffect transition="in" filter="fade">
                                      <p:cBhvr>
                                        <p:cTn id="94" dur="1000"/>
                                        <p:tgtEl>
                                          <p:spTgt spid="16">
                                            <p:txEl>
                                              <p:pRg st="11" end="11"/>
                                            </p:txEl>
                                          </p:spTgt>
                                        </p:tgtEl>
                                      </p:cBhvr>
                                    </p:animEffect>
                                    <p:anim calcmode="lin" valueType="num">
                                      <p:cBhvr>
                                        <p:cTn id="95" dur="1000" fill="hold"/>
                                        <p:tgtEl>
                                          <p:spTgt spid="16">
                                            <p:txEl>
                                              <p:pRg st="11" end="11"/>
                                            </p:txEl>
                                          </p:spTgt>
                                        </p:tgtEl>
                                        <p:attrNameLst>
                                          <p:attrName>ppt_x</p:attrName>
                                        </p:attrNameLst>
                                      </p:cBhvr>
                                      <p:tavLst>
                                        <p:tav tm="0">
                                          <p:val>
                                            <p:strVal val="#ppt_x"/>
                                          </p:val>
                                        </p:tav>
                                        <p:tav tm="100000">
                                          <p:val>
                                            <p:strVal val="#ppt_x"/>
                                          </p:val>
                                        </p:tav>
                                      </p:tavLst>
                                    </p:anim>
                                    <p:anim calcmode="lin" valueType="num">
                                      <p:cBhvr>
                                        <p:cTn id="96" dur="1000" fill="hold"/>
                                        <p:tgtEl>
                                          <p:spTgt spid="16">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535194" y="778018"/>
            <a:ext cx="5566060" cy="5749637"/>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r>
              <a:rPr lang="en-US" sz="2000" dirty="0">
                <a:latin typeface="Times New Roman" panose="02020603050405020304" pitchFamily="18" charset="0"/>
                <a:cs typeface="Times New Roman" panose="02020603050405020304" pitchFamily="18" charset="0"/>
              </a:rPr>
              <a:t>Compound Interest is the interest calculated on the initial principal and the accumulated interest of previous periods of a deposit or loan. In easy words, it can be said as </a:t>
            </a:r>
            <a:r>
              <a:rPr lang="en-US" sz="2000" b="1" dirty="0">
                <a:latin typeface="Times New Roman" panose="02020603050405020304" pitchFamily="18" charset="0"/>
                <a:cs typeface="Times New Roman" panose="02020603050405020304" pitchFamily="18" charset="0"/>
              </a:rPr>
              <a:t>"interest on interest"</a:t>
            </a:r>
            <a:r>
              <a:rPr lang="en-US" sz="2000" dirty="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639" y="0"/>
            <a:ext cx="13101639" cy="8245478"/>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704202" y="142875"/>
            <a:ext cx="12690763" cy="6715125"/>
          </a:xfrm>
          <a:prstGeom prst="rect">
            <a:avLst/>
          </a:prstGeom>
          <a:blipFill>
            <a:blip r:embed="rId4"/>
            <a:tile tx="0" ty="0" sx="100000" sy="100000" flip="none" algn="tl"/>
          </a:blipFill>
          <a:effectLst>
            <a:outerShdw blurRad="50800" dist="38100" dir="2700000" algn="tl" rotWithShape="0">
              <a:prstClr val="black">
                <a:alpha val="40000"/>
              </a:prstClr>
            </a:outerShdw>
          </a:effectLst>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13" name="Rectangle 1"/>
          <p:cNvSpPr>
            <a:spLocks noChangeArrowheads="1"/>
          </p:cNvSpPr>
          <p:nvPr/>
        </p:nvSpPr>
        <p:spPr bwMode="auto">
          <a:xfrm>
            <a:off x="65804" y="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15870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rPr>
              <a:t>A = P + S.I</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hlinkClick r:id="rId5"/>
              </a:rPr>
              <a:t>  </a:t>
            </a:r>
            <a:endParaRPr kumimoji="0" lang="en-US" altLang="en-US" sz="7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200" b="0" i="0" u="none" strike="noStrike" cap="none" normalizeH="0" baseline="0" dirty="0" smtClean="0">
                <a:ln>
                  <a:noFill/>
                </a:ln>
                <a:solidFill>
                  <a:schemeClr val="tx1"/>
                </a:solidFill>
                <a:effectLst/>
                <a:latin typeface="Georgia" panose="02040502050405020303" pitchFamily="18" charset="0"/>
              </a:rPr>
              <a:t/>
            </a:r>
            <a:br>
              <a:rPr kumimoji="0" lang="en-US" altLang="en-US" sz="7200" b="0" i="0" u="none" strike="noStrike" cap="none" normalizeH="0" baseline="0" dirty="0" smtClean="0">
                <a:ln>
                  <a:noFill/>
                </a:ln>
                <a:solidFill>
                  <a:schemeClr val="tx1"/>
                </a:solidFill>
                <a:effectLst/>
                <a:latin typeface="Georgia" panose="02040502050405020303" pitchFamily="18" charset="0"/>
              </a:rPr>
            </a:br>
            <a:endParaRPr kumimoji="0" lang="en-US" altLang="en-US" sz="7200" b="0" i="0" u="none" strike="noStrike" cap="none" normalizeH="0" baseline="0" dirty="0" smtClean="0">
              <a:ln>
                <a:noFill/>
              </a:ln>
              <a:solidFill>
                <a:schemeClr val="tx1"/>
              </a:solidFill>
              <a:effectLst/>
              <a:latin typeface="Georgia" panose="02040502050405020303" pitchFamily="18" charset="0"/>
            </a:endParaRP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09607" y="5215665"/>
            <a:ext cx="2210810" cy="2064325"/>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581891" y="229170"/>
                <a:ext cx="11166764" cy="61465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400" dirty="0" smtClean="0">
                    <a:latin typeface="Times New Roman" panose="02020603050405020304" pitchFamily="18" charset="0"/>
                    <a:cs typeface="Times New Roman" panose="02020603050405020304" pitchFamily="18" charset="0"/>
                  </a:rPr>
                  <a:t>Find the simple interest on </a:t>
                </a:r>
                <a:r>
                  <a:rPr lang="en-US" sz="2400" dirty="0">
                    <a:latin typeface="Times New Roman" panose="02020603050405020304" pitchFamily="18" charset="0"/>
                    <a:cs typeface="Times New Roman" panose="02020603050405020304" pitchFamily="18" charset="0"/>
                  </a:rPr>
                  <a:t>Rs. 68000 </a:t>
                </a:r>
                <a:r>
                  <a:rPr lang="en-US" sz="2400" dirty="0" smtClean="0">
                    <a:latin typeface="Times New Roman" panose="02020603050405020304" pitchFamily="18" charset="0"/>
                    <a:cs typeface="Times New Roman" panose="02020603050405020304" pitchFamily="18" charset="0"/>
                  </a:rPr>
                  <a:t>at 16 </a:t>
                </a:r>
                <a14:m>
                  <m:oMath xmlns:m="http://schemas.openxmlformats.org/officeDocument/2006/math">
                    <m:f>
                      <m:fPr>
                        <m:ctrlPr>
                          <a:rPr lang="en-IN" sz="2400" i="1">
                            <a:latin typeface="Cambria Math" panose="02040503050406030204" pitchFamily="18" charset="0"/>
                          </a:rPr>
                        </m:ctrlPr>
                      </m:fPr>
                      <m:num>
                        <m:r>
                          <a:rPr lang="en-IN" sz="2400" b="0" i="1" smtClean="0">
                            <a:latin typeface="Cambria Math" panose="02040503050406030204" pitchFamily="18" charset="0"/>
                          </a:rPr>
                          <m:t>2</m:t>
                        </m:r>
                      </m:num>
                      <m:den>
                        <m:r>
                          <a:rPr lang="en-IN" sz="2400" b="0" i="1" smtClean="0">
                            <a:latin typeface="Cambria Math" panose="02040503050406030204" pitchFamily="18" charset="0"/>
                          </a:rPr>
                          <m:t>3</m:t>
                        </m:r>
                      </m:den>
                    </m:f>
                  </m:oMath>
                </a14:m>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per annum for 9 months.</a:t>
                </a:r>
                <a:endParaRPr lang="en-IN" sz="24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81891" y="229170"/>
                <a:ext cx="11166764" cy="614655"/>
              </a:xfrm>
              <a:prstGeom prst="rect">
                <a:avLst/>
              </a:prstGeom>
              <a:blipFill>
                <a:blip r:embed="rId7"/>
                <a:stretch>
                  <a:fillRect l="-818" b="-89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157653" y="986700"/>
                <a:ext cx="4297987" cy="5462887"/>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IN" sz="2000" b="1" dirty="0" smtClean="0">
                    <a:latin typeface="Times New Roman" panose="02020603050405020304" pitchFamily="18" charset="0"/>
                    <a:cs typeface="Times New Roman" panose="02020603050405020304" pitchFamily="18" charset="0"/>
                  </a:rPr>
                  <a:t>Solution:</a:t>
                </a:r>
                <a:endParaRPr lang="en-I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Simple Interest (S.I)=  </a:t>
                </a:r>
                <a14:m>
                  <m:oMath xmlns:m="http://schemas.openxmlformats.org/officeDocument/2006/math">
                    <m:f>
                      <m:fPr>
                        <m:ctrlPr>
                          <a:rPr lang="en-IN" sz="2000" i="1">
                            <a:latin typeface="Cambria Math" panose="02040503050406030204" pitchFamily="18" charset="0"/>
                          </a:rPr>
                        </m:ctrlPr>
                      </m:fPr>
                      <m:num>
                        <m:r>
                          <a:rPr lang="en-US" sz="2000" i="1">
                            <a:latin typeface="Cambria Math" panose="02040503050406030204" pitchFamily="18" charset="0"/>
                          </a:rPr>
                          <m:t>𝑃</m:t>
                        </m:r>
                        <m:r>
                          <a:rPr lang="en-US" sz="2000" i="1">
                            <a:latin typeface="Cambria Math" panose="02040503050406030204" pitchFamily="18" charset="0"/>
                          </a:rPr>
                          <m:t> ×</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𝑅</m:t>
                        </m:r>
                      </m:num>
                      <m:den>
                        <m:r>
                          <a:rPr lang="en-IN" sz="2000" i="1">
                            <a:latin typeface="Cambria Math" panose="02040503050406030204" pitchFamily="18" charset="0"/>
                          </a:rPr>
                          <m:t>1</m:t>
                        </m:r>
                        <m:r>
                          <a:rPr lang="en-US" sz="2000" i="1">
                            <a:latin typeface="Cambria Math" panose="02040503050406030204" pitchFamily="18" charset="0"/>
                          </a:rPr>
                          <m:t>00</m:t>
                        </m:r>
                      </m:den>
                    </m:f>
                    <m:r>
                      <a:rPr lang="en-IN" sz="2000" b="0" i="1" smtClean="0">
                        <a:latin typeface="Cambria Math" panose="02040503050406030204" pitchFamily="18" charset="0"/>
                      </a:rPr>
                      <m:t> </m:t>
                    </m:r>
                  </m:oMath>
                </a14:m>
                <a:endParaRPr lang="en-IN" sz="2000" b="0" dirty="0" smtClean="0">
                  <a:latin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S.I = </a:t>
                </a:r>
                <a:r>
                  <a:rPr lang="en-US" sz="2000" dirty="0" smtClean="0">
                    <a:latin typeface="Times New Roman" panose="02020603050405020304" pitchFamily="18" charset="0"/>
                    <a:cs typeface="Times New Roman" panose="02020603050405020304" pitchFamily="18" charset="0"/>
                  </a:rPr>
                  <a:t> </a:t>
                </a:r>
                <a14:m>
                  <m:oMath xmlns:m="http://schemas.openxmlformats.org/officeDocument/2006/math">
                    <m:f>
                      <m:fPr>
                        <m:ctrlPr>
                          <a:rPr lang="en-IN" sz="2000" i="1">
                            <a:latin typeface="Cambria Math" panose="02040503050406030204" pitchFamily="18" charset="0"/>
                          </a:rPr>
                        </m:ctrlPr>
                      </m:fPr>
                      <m:num>
                        <m:r>
                          <a:rPr lang="en-IN" sz="2000" b="0" i="1" smtClean="0">
                            <a:latin typeface="Cambria Math" panose="02040503050406030204" pitchFamily="18" charset="0"/>
                          </a:rPr>
                          <m:t>68000</m:t>
                        </m:r>
                        <m:r>
                          <a:rPr lang="en-US" sz="2000" i="1">
                            <a:latin typeface="Cambria Math" panose="02040503050406030204" pitchFamily="18" charset="0"/>
                          </a:rPr>
                          <m:t> ×</m:t>
                        </m:r>
                        <m:r>
                          <m:rPr>
                            <m:nor/>
                          </m:rPr>
                          <a:rPr lang="en-IN" sz="2000" b="0" i="0" smtClean="0">
                            <a:latin typeface="Cambria Math" panose="02040503050406030204" pitchFamily="18" charset="0"/>
                          </a:rPr>
                          <m:t>16</m:t>
                        </m:r>
                        <m:f>
                          <m:fPr>
                            <m:ctrlPr>
                              <a:rPr lang="en-IN" sz="2000" i="1">
                                <a:latin typeface="Cambria Math" panose="02040503050406030204" pitchFamily="18" charset="0"/>
                              </a:rPr>
                            </m:ctrlPr>
                          </m:fPr>
                          <m:num>
                            <m:r>
                              <a:rPr lang="en-IN" sz="2000" b="0" i="1" smtClean="0">
                                <a:latin typeface="Cambria Math" panose="02040503050406030204" pitchFamily="18" charset="0"/>
                              </a:rPr>
                              <m:t>2</m:t>
                            </m:r>
                          </m:num>
                          <m:den>
                            <m:r>
                              <a:rPr lang="en-IN" sz="2000" b="0" i="1" smtClean="0">
                                <a:latin typeface="Cambria Math" panose="02040503050406030204" pitchFamily="18" charset="0"/>
                              </a:rPr>
                              <m:t>3</m:t>
                            </m:r>
                          </m:den>
                        </m:f>
                        <m:r>
                          <a:rPr lang="en-IN" sz="2000" b="0" i="1" smtClean="0">
                            <a:latin typeface="Cambria Math" panose="02040503050406030204" pitchFamily="18" charset="0"/>
                          </a:rPr>
                          <m:t> </m:t>
                        </m:r>
                        <m:r>
                          <a:rPr lang="en-US" sz="2000" i="1">
                            <a:latin typeface="Cambria Math" panose="02040503050406030204" pitchFamily="18" charset="0"/>
                          </a:rPr>
                          <m:t>×</m:t>
                        </m:r>
                        <m:f>
                          <m:fPr>
                            <m:ctrlPr>
                              <a:rPr lang="en-IN" sz="2000" i="1">
                                <a:latin typeface="Cambria Math" panose="02040503050406030204" pitchFamily="18" charset="0"/>
                              </a:rPr>
                            </m:ctrlPr>
                          </m:fPr>
                          <m:num>
                            <m:r>
                              <a:rPr lang="en-IN" sz="2000" b="0" i="1" smtClean="0">
                                <a:latin typeface="Cambria Math" panose="02040503050406030204" pitchFamily="18" charset="0"/>
                              </a:rPr>
                              <m:t>9</m:t>
                            </m:r>
                          </m:num>
                          <m:den>
                            <m:r>
                              <a:rPr lang="en-IN" sz="2000" b="0" i="1" smtClean="0">
                                <a:latin typeface="Cambria Math" panose="02040503050406030204" pitchFamily="18" charset="0"/>
                              </a:rPr>
                              <m:t>12</m:t>
                            </m:r>
                          </m:den>
                        </m:f>
                      </m:num>
                      <m:den>
                        <m:r>
                          <a:rPr lang="en-IN" sz="2000" i="1">
                            <a:latin typeface="Cambria Math" panose="02040503050406030204" pitchFamily="18" charset="0"/>
                          </a:rPr>
                          <m:t>1</m:t>
                        </m:r>
                        <m:r>
                          <a:rPr lang="en-US" sz="2000" i="1">
                            <a:latin typeface="Cambria Math" panose="02040503050406030204" pitchFamily="18" charset="0"/>
                          </a:rPr>
                          <m:t>00</m:t>
                        </m:r>
                      </m:den>
                    </m:f>
                  </m:oMath>
                </a14:m>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S.I = </a:t>
                </a:r>
                <a:r>
                  <a:rPr lang="en-US" sz="2000" dirty="0" smtClean="0">
                    <a:latin typeface="Times New Roman" panose="02020603050405020304" pitchFamily="18" charset="0"/>
                    <a:cs typeface="Times New Roman" panose="02020603050405020304" pitchFamily="18" charset="0"/>
                  </a:rPr>
                  <a:t> </a:t>
                </a:r>
                <a14:m>
                  <m:oMath xmlns:m="http://schemas.openxmlformats.org/officeDocument/2006/math">
                    <m:f>
                      <m:fPr>
                        <m:ctrlPr>
                          <a:rPr lang="en-IN" sz="2000" i="1">
                            <a:latin typeface="Cambria Math" panose="02040503050406030204" pitchFamily="18" charset="0"/>
                          </a:rPr>
                        </m:ctrlPr>
                      </m:fPr>
                      <m:num>
                        <m:r>
                          <a:rPr lang="en-IN" sz="2000" b="0" i="1" smtClean="0">
                            <a:latin typeface="Cambria Math" panose="02040503050406030204" pitchFamily="18" charset="0"/>
                          </a:rPr>
                          <m:t>68000</m:t>
                        </m:r>
                        <m:r>
                          <a:rPr lang="en-US" sz="2000" i="1">
                            <a:latin typeface="Cambria Math" panose="02040503050406030204" pitchFamily="18" charset="0"/>
                          </a:rPr>
                          <m:t> ×</m:t>
                        </m:r>
                        <m:f>
                          <m:fPr>
                            <m:ctrlPr>
                              <a:rPr lang="en-IN" sz="2000" i="1">
                                <a:latin typeface="Cambria Math" panose="02040503050406030204" pitchFamily="18" charset="0"/>
                              </a:rPr>
                            </m:ctrlPr>
                          </m:fPr>
                          <m:num>
                            <m:r>
                              <a:rPr lang="en-IN" sz="2000" b="0" i="1" smtClean="0">
                                <a:latin typeface="Cambria Math" panose="02040503050406030204" pitchFamily="18" charset="0"/>
                              </a:rPr>
                              <m:t>50</m:t>
                            </m:r>
                          </m:num>
                          <m:den>
                            <m:r>
                              <a:rPr lang="en-IN" sz="2000" b="0" i="1" smtClean="0">
                                <a:latin typeface="Cambria Math" panose="02040503050406030204" pitchFamily="18" charset="0"/>
                              </a:rPr>
                              <m:t>3</m:t>
                            </m:r>
                          </m:den>
                        </m:f>
                        <m:r>
                          <a:rPr lang="en-IN" sz="2000" i="1">
                            <a:latin typeface="Cambria Math" panose="02040503050406030204" pitchFamily="18" charset="0"/>
                          </a:rPr>
                          <m:t> </m:t>
                        </m:r>
                        <m:r>
                          <a:rPr lang="en-US" sz="2000" i="1">
                            <a:latin typeface="Cambria Math" panose="02040503050406030204" pitchFamily="18" charset="0"/>
                          </a:rPr>
                          <m:t>×</m:t>
                        </m:r>
                        <m:f>
                          <m:fPr>
                            <m:ctrlPr>
                              <a:rPr lang="en-IN" sz="2000" i="1">
                                <a:latin typeface="Cambria Math" panose="02040503050406030204" pitchFamily="18" charset="0"/>
                              </a:rPr>
                            </m:ctrlPr>
                          </m:fPr>
                          <m:num>
                            <m:r>
                              <a:rPr lang="en-IN" sz="2000" b="0" i="1" smtClean="0">
                                <a:latin typeface="Cambria Math" panose="02040503050406030204" pitchFamily="18" charset="0"/>
                              </a:rPr>
                              <m:t>3</m:t>
                            </m:r>
                          </m:num>
                          <m:den>
                            <m:r>
                              <a:rPr lang="en-IN" sz="2000" b="0" i="1" smtClean="0">
                                <a:latin typeface="Cambria Math" panose="02040503050406030204" pitchFamily="18" charset="0"/>
                              </a:rPr>
                              <m:t>4</m:t>
                            </m:r>
                          </m:den>
                        </m:f>
                      </m:num>
                      <m:den>
                        <m:r>
                          <a:rPr lang="en-IN" sz="2000" i="1">
                            <a:latin typeface="Cambria Math" panose="02040503050406030204" pitchFamily="18" charset="0"/>
                          </a:rPr>
                          <m:t>1</m:t>
                        </m:r>
                        <m:r>
                          <a:rPr lang="en-US" sz="2000" i="1">
                            <a:latin typeface="Cambria Math" panose="02040503050406030204" pitchFamily="18" charset="0"/>
                          </a:rPr>
                          <m:t>00</m:t>
                        </m:r>
                      </m:den>
                    </m:f>
                  </m:oMath>
                </a14:m>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S.I  =   </a:t>
                </a:r>
                <a14:m>
                  <m:oMath xmlns:m="http://schemas.openxmlformats.org/officeDocument/2006/math">
                    <m:f>
                      <m:fPr>
                        <m:ctrlPr>
                          <a:rPr lang="en-IN" sz="2000" i="1">
                            <a:latin typeface="Cambria Math" panose="02040503050406030204" pitchFamily="18" charset="0"/>
                          </a:rPr>
                        </m:ctrlPr>
                      </m:fPr>
                      <m:num>
                        <m:r>
                          <a:rPr lang="en-IN" sz="2000" b="0" i="1" smtClean="0">
                            <a:latin typeface="Cambria Math" panose="02040503050406030204" pitchFamily="18" charset="0"/>
                          </a:rPr>
                          <m:t>68000</m:t>
                        </m:r>
                        <m:r>
                          <a:rPr lang="en-US" sz="2000" i="1">
                            <a:latin typeface="Cambria Math" panose="02040503050406030204" pitchFamily="18" charset="0"/>
                          </a:rPr>
                          <m:t> ×</m:t>
                        </m:r>
                        <m:r>
                          <a:rPr lang="en-IN" sz="2000" b="0" i="1" smtClean="0">
                            <a:latin typeface="Cambria Math" panose="02040503050406030204" pitchFamily="18" charset="0"/>
                          </a:rPr>
                          <m:t>50</m:t>
                        </m:r>
                        <m:r>
                          <a:rPr lang="en-US" sz="2000" i="1">
                            <a:latin typeface="Cambria Math" panose="02040503050406030204" pitchFamily="18" charset="0"/>
                          </a:rPr>
                          <m:t>×</m:t>
                        </m:r>
                        <m:r>
                          <a:rPr lang="en-IN" sz="2000" b="0" i="1" smtClean="0">
                            <a:latin typeface="Cambria Math" panose="02040503050406030204" pitchFamily="18" charset="0"/>
                          </a:rPr>
                          <m:t>3</m:t>
                        </m:r>
                      </m:num>
                      <m:den>
                        <m:r>
                          <a:rPr lang="en-IN" sz="2000" b="0" i="1" smtClean="0">
                            <a:latin typeface="Cambria Math" panose="02040503050406030204" pitchFamily="18" charset="0"/>
                          </a:rPr>
                          <m:t>12</m:t>
                        </m:r>
                        <m:r>
                          <a:rPr lang="en-US" sz="2000" i="1">
                            <a:latin typeface="Cambria Math" panose="02040503050406030204" pitchFamily="18" charset="0"/>
                          </a:rPr>
                          <m:t>00</m:t>
                        </m:r>
                      </m:den>
                    </m:f>
                    <m:r>
                      <a:rPr lang="en-IN" sz="2000" i="1">
                        <a:latin typeface="Cambria Math" panose="02040503050406030204" pitchFamily="18" charset="0"/>
                      </a:rPr>
                      <m:t> </m:t>
                    </m:r>
                  </m:oMath>
                </a14:m>
                <a:endParaRPr lang="en-IN" sz="2000" dirty="0" smtClean="0">
                  <a:latin typeface="Times New Roman" panose="02020603050405020304" pitchFamily="18" charset="0"/>
                </a:endParaRPr>
              </a:p>
              <a:p>
                <a:endParaRPr lang="en-IN" sz="2000" dirty="0">
                  <a:latin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S.I = Rs.8500     </a:t>
                </a: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1157653" y="986700"/>
                <a:ext cx="4297987" cy="5462887"/>
              </a:xfrm>
              <a:prstGeom prst="rect">
                <a:avLst/>
              </a:prstGeom>
              <a:blipFill>
                <a:blip r:embed="rId8"/>
                <a:stretch>
                  <a:fillRect l="-98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7003460" y="1046244"/>
                <a:ext cx="3812961" cy="5462887"/>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r>
                  <a:rPr lang="en-IN" sz="2000" dirty="0" smtClean="0">
                    <a:latin typeface="Times New Roman" panose="02020603050405020304" pitchFamily="18" charset="0"/>
                    <a:cs typeface="Times New Roman" panose="02020603050405020304" pitchFamily="18" charset="0"/>
                  </a:rPr>
                  <a:t>Percentage method:</a:t>
                </a:r>
              </a:p>
              <a:p>
                <a:r>
                  <a:rPr lang="en-IN" sz="2000" dirty="0" smtClean="0">
                    <a:latin typeface="Times New Roman" panose="02020603050405020304" pitchFamily="18" charset="0"/>
                    <a:cs typeface="Times New Roman" panose="02020603050405020304" pitchFamily="18" charset="0"/>
                  </a:rPr>
                  <a:t>P = 100%</a:t>
                </a:r>
              </a:p>
              <a:p>
                <a:r>
                  <a:rPr lang="en-IN" sz="2000" dirty="0" smtClean="0">
                    <a:latin typeface="Times New Roman" panose="02020603050405020304" pitchFamily="18" charset="0"/>
                    <a:cs typeface="Times New Roman" panose="02020603050405020304" pitchFamily="18" charset="0"/>
                  </a:rPr>
                  <a:t>Interest =  </a:t>
                </a:r>
                <a14:m>
                  <m:oMath xmlns:m="http://schemas.openxmlformats.org/officeDocument/2006/math">
                    <m:f>
                      <m:fPr>
                        <m:ctrlPr>
                          <a:rPr lang="en-IN" sz="2000" i="1">
                            <a:latin typeface="Cambria Math" panose="02040503050406030204" pitchFamily="18" charset="0"/>
                          </a:rPr>
                        </m:ctrlPr>
                      </m:fPr>
                      <m:num>
                        <m:r>
                          <a:rPr lang="en-IN" sz="2000" b="0" i="1" smtClean="0">
                            <a:latin typeface="Cambria Math" panose="02040503050406030204" pitchFamily="18" charset="0"/>
                          </a:rPr>
                          <m:t>50</m:t>
                        </m:r>
                      </m:num>
                      <m:den>
                        <m:r>
                          <a:rPr lang="en-IN" sz="2000" b="0" i="1" smtClean="0">
                            <a:latin typeface="Cambria Math" panose="02040503050406030204" pitchFamily="18" charset="0"/>
                          </a:rPr>
                          <m:t>3</m:t>
                        </m:r>
                      </m:den>
                    </m:f>
                    <m:r>
                      <a:rPr lang="en-IN" sz="2000" i="1">
                        <a:latin typeface="Cambria Math" panose="02040503050406030204" pitchFamily="18" charset="0"/>
                      </a:rPr>
                      <m:t> </m:t>
                    </m:r>
                    <m:r>
                      <a:rPr lang="en-US" sz="2000" i="1">
                        <a:latin typeface="Cambria Math" panose="02040503050406030204" pitchFamily="18" charset="0"/>
                      </a:rPr>
                      <m:t>×</m:t>
                    </m:r>
                    <m:f>
                      <m:fPr>
                        <m:ctrlPr>
                          <a:rPr lang="en-IN" sz="2000" i="1">
                            <a:latin typeface="Cambria Math" panose="02040503050406030204" pitchFamily="18" charset="0"/>
                          </a:rPr>
                        </m:ctrlPr>
                      </m:fPr>
                      <m:num>
                        <m:r>
                          <a:rPr lang="en-IN" sz="2000" b="0" i="1" smtClean="0">
                            <a:latin typeface="Cambria Math" panose="02040503050406030204" pitchFamily="18" charset="0"/>
                          </a:rPr>
                          <m:t>9</m:t>
                        </m:r>
                      </m:num>
                      <m:den>
                        <m:r>
                          <a:rPr lang="en-IN" sz="2000" b="0" i="1" smtClean="0">
                            <a:latin typeface="Cambria Math" panose="02040503050406030204" pitchFamily="18" charset="0"/>
                          </a:rPr>
                          <m:t>12</m:t>
                        </m:r>
                      </m:den>
                    </m:f>
                  </m:oMath>
                </a14:m>
                <a:endParaRPr lang="en-IN" sz="2000" i="1" dirty="0" smtClean="0">
                  <a:latin typeface="Cambria Math" panose="02040503050406030204" pitchFamily="18" charset="0"/>
                </a:endParaRPr>
              </a:p>
              <a:p>
                <a:endParaRPr lang="en-IN" sz="2000" i="1" dirty="0" smtClean="0">
                  <a:latin typeface="Cambria Math" panose="02040503050406030204" pitchFamily="18" charset="0"/>
                </a:endParaRPr>
              </a:p>
              <a:p>
                <a:r>
                  <a:rPr lang="en-IN" sz="2000" i="1" dirty="0">
                    <a:latin typeface="Cambria Math" panose="02040503050406030204" pitchFamily="18" charset="0"/>
                  </a:rPr>
                  <a:t> </a:t>
                </a:r>
                <a:r>
                  <a:rPr lang="en-IN" sz="2000" i="1" dirty="0" smtClean="0">
                    <a:latin typeface="Cambria Math" panose="02040503050406030204" pitchFamily="18" charset="0"/>
                  </a:rPr>
                  <a:t>               </a:t>
                </a:r>
                <a:r>
                  <a:rPr lang="en-IN" sz="2000" dirty="0" smtClean="0">
                    <a:latin typeface="Cambria Math" panose="02040503050406030204" pitchFamily="18" charset="0"/>
                  </a:rPr>
                  <a:t>= 12.5%</a:t>
                </a:r>
              </a:p>
              <a:p>
                <a:endParaRPr lang="en-IN" sz="2000" dirty="0">
                  <a:latin typeface="Cambria Math" panose="02040503050406030204" pitchFamily="18" charset="0"/>
                </a:endParaRPr>
              </a:p>
              <a:p>
                <a:r>
                  <a:rPr lang="en-IN" sz="2000" dirty="0" smtClean="0">
                    <a:latin typeface="Cambria Math" panose="02040503050406030204" pitchFamily="18" charset="0"/>
                  </a:rPr>
                  <a:t>Interest = 12.5% of 68000</a:t>
                </a:r>
              </a:p>
              <a:p>
                <a:r>
                  <a:rPr lang="en-IN" sz="2000" dirty="0" smtClean="0">
                    <a:latin typeface="Cambria Math" panose="02040503050406030204" pitchFamily="18" charset="0"/>
                  </a:rPr>
                  <a:t>12.5% 68000  = Rs.8500</a:t>
                </a:r>
              </a:p>
              <a:p>
                <a:r>
                  <a:rPr lang="en-IN" sz="2000" dirty="0" smtClean="0">
                    <a:latin typeface="Times New Roman" panose="02020603050405020304" pitchFamily="18" charset="0"/>
                    <a:cs typeface="Times New Roman" panose="02020603050405020304" pitchFamily="18" charset="0"/>
                  </a:rPr>
                  <a:t> </a:t>
                </a: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7003460" y="1046244"/>
                <a:ext cx="3812961" cy="5462887"/>
              </a:xfrm>
              <a:prstGeom prst="rect">
                <a:avLst/>
              </a:prstGeom>
              <a:blipFill>
                <a:blip r:embed="rId9"/>
                <a:stretch>
                  <a:fillRect l="-1106"/>
                </a:stretch>
              </a:blipFill>
            </p:spPr>
            <p:txBody>
              <a:bodyPr/>
              <a:lstStyle/>
              <a:p>
                <a:r>
                  <a:rPr lang="en-IN">
                    <a:noFill/>
                  </a:rPr>
                  <a:t> </a:t>
                </a:r>
              </a:p>
            </p:txBody>
          </p:sp>
        </mc:Fallback>
      </mc:AlternateContent>
      <p:sp>
        <p:nvSpPr>
          <p:cNvPr id="8" name="TextBox 7"/>
          <p:cNvSpPr txBox="1"/>
          <p:nvPr/>
        </p:nvSpPr>
        <p:spPr>
          <a:xfrm>
            <a:off x="5846909" y="3316023"/>
            <a:ext cx="844836" cy="461665"/>
          </a:xfrm>
          <a:prstGeom prst="rect">
            <a:avLst/>
          </a:prstGeom>
          <a:blipFill>
            <a:blip r:embed="rId10"/>
            <a:tile tx="0" ty="0" sx="100000" sy="100000" flip="none" algn="tl"/>
          </a:blipFill>
          <a:scene3d>
            <a:camera prst="orthographicFront"/>
            <a:lightRig rig="threePt" dir="t"/>
          </a:scene3d>
          <a:sp3d>
            <a:bevelT prst="relaxedInset"/>
          </a:sp3d>
        </p:spPr>
        <p:txBody>
          <a:bodyPr wrap="square" rtlCol="0">
            <a:spAutoFit/>
          </a:bodyPr>
          <a:lstStyle/>
          <a:p>
            <a:r>
              <a:rPr lang="en-IN" sz="2400" dirty="0" smtClean="0">
                <a:latin typeface="Times New Roman" panose="02020603050405020304" pitchFamily="18" charset="0"/>
                <a:cs typeface="Times New Roman" panose="02020603050405020304" pitchFamily="18" charset="0"/>
              </a:rPr>
              <a:t>OR</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278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xEl>
                                              <p:pRg st="10" end="10"/>
                                            </p:txEl>
                                          </p:spTgt>
                                        </p:tgtEl>
                                        <p:attrNameLst>
                                          <p:attrName>style.visibility</p:attrName>
                                        </p:attrNameLst>
                                      </p:cBhvr>
                                      <p:to>
                                        <p:strVal val="visible"/>
                                      </p:to>
                                    </p:set>
                                    <p:anim calcmode="lin" valueType="num">
                                      <p:cBhvr additive="base">
                                        <p:cTn id="13" dur="500" fill="hold"/>
                                        <p:tgtEl>
                                          <p:spTgt spid="15">
                                            <p:txEl>
                                              <p:pRg st="10" end="1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txEl>
                                              <p:pRg st="10" end="1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5">
                                            <p:txEl>
                                              <p:pRg st="11" end="11"/>
                                            </p:txEl>
                                          </p:spTgt>
                                        </p:tgtEl>
                                        <p:attrNameLst>
                                          <p:attrName>style.visibility</p:attrName>
                                        </p:attrNameLst>
                                      </p:cBhvr>
                                      <p:to>
                                        <p:strVal val="visible"/>
                                      </p:to>
                                    </p:set>
                                    <p:anim calcmode="lin" valueType="num">
                                      <p:cBhvr additive="base">
                                        <p:cTn id="17" dur="500" fill="hold"/>
                                        <p:tgtEl>
                                          <p:spTgt spid="15">
                                            <p:txEl>
                                              <p:pRg st="11" end="1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
                                            <p:txEl>
                                              <p:pRg st="11" end="1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
                                            <p:txEl>
                                              <p:pRg st="13" end="13"/>
                                            </p:txEl>
                                          </p:spTgt>
                                        </p:tgtEl>
                                        <p:attrNameLst>
                                          <p:attrName>style.visibility</p:attrName>
                                        </p:attrNameLst>
                                      </p:cBhvr>
                                      <p:to>
                                        <p:strVal val="visible"/>
                                      </p:to>
                                    </p:set>
                                    <p:anim calcmode="lin" valueType="num">
                                      <p:cBhvr additive="base">
                                        <p:cTn id="21" dur="500" fill="hold"/>
                                        <p:tgtEl>
                                          <p:spTgt spid="15">
                                            <p:txEl>
                                              <p:pRg st="13" end="1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5">
                                            <p:txEl>
                                              <p:pRg st="13" end="1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xEl>
                                              <p:pRg st="15" end="15"/>
                                            </p:txEl>
                                          </p:spTgt>
                                        </p:tgtEl>
                                        <p:attrNameLst>
                                          <p:attrName>style.visibility</p:attrName>
                                        </p:attrNameLst>
                                      </p:cBhvr>
                                      <p:to>
                                        <p:strVal val="visible"/>
                                      </p:to>
                                    </p:set>
                                    <p:anim calcmode="lin" valueType="num">
                                      <p:cBhvr additive="base">
                                        <p:cTn id="25" dur="500" fill="hold"/>
                                        <p:tgtEl>
                                          <p:spTgt spid="15">
                                            <p:txEl>
                                              <p:pRg st="15" end="1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xEl>
                                              <p:pRg st="17" end="17"/>
                                            </p:txEl>
                                          </p:spTgt>
                                        </p:tgtEl>
                                        <p:attrNameLst>
                                          <p:attrName>style.visibility</p:attrName>
                                        </p:attrNameLst>
                                      </p:cBhvr>
                                      <p:to>
                                        <p:strVal val="visible"/>
                                      </p:to>
                                    </p:set>
                                    <p:anim calcmode="lin" valueType="num">
                                      <p:cBhvr additive="base">
                                        <p:cTn id="31" dur="500" fill="hold"/>
                                        <p:tgtEl>
                                          <p:spTgt spid="15">
                                            <p:txEl>
                                              <p:pRg st="17" end="1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
                                            <p:txEl>
                                              <p:pRg st="17" end="1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5">
                                            <p:txEl>
                                              <p:pRg st="19" end="19"/>
                                            </p:txEl>
                                          </p:spTgt>
                                        </p:tgtEl>
                                        <p:attrNameLst>
                                          <p:attrName>style.visibility</p:attrName>
                                        </p:attrNameLst>
                                      </p:cBhvr>
                                      <p:to>
                                        <p:strVal val="visible"/>
                                      </p:to>
                                    </p:set>
                                    <p:anim calcmode="lin" valueType="num">
                                      <p:cBhvr additive="base">
                                        <p:cTn id="35" dur="500" fill="hold"/>
                                        <p:tgtEl>
                                          <p:spTgt spid="15">
                                            <p:txEl>
                                              <p:pRg st="19" end="1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
                                            <p:txEl>
                                              <p:pRg st="19" end="19"/>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anim calcmode="lin" valueType="num">
                                      <p:cBhvr additive="base">
                                        <p:cTn id="41"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6">
                                            <p:txEl>
                                              <p:pRg st="1" end="1"/>
                                            </p:txEl>
                                          </p:spTgt>
                                        </p:tgtEl>
                                        <p:attrNameLst>
                                          <p:attrName>style.visibility</p:attrName>
                                        </p:attrNameLst>
                                      </p:cBhvr>
                                      <p:to>
                                        <p:strVal val="visible"/>
                                      </p:to>
                                    </p:set>
                                    <p:anim calcmode="lin" valueType="num">
                                      <p:cBhvr additive="base">
                                        <p:cTn id="45"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6">
                                            <p:txEl>
                                              <p:pRg st="1" end="1"/>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6">
                                            <p:txEl>
                                              <p:pRg st="2" end="2"/>
                                            </p:txEl>
                                          </p:spTgt>
                                        </p:tgtEl>
                                        <p:attrNameLst>
                                          <p:attrName>style.visibility</p:attrName>
                                        </p:attrNameLst>
                                      </p:cBhvr>
                                      <p:to>
                                        <p:strVal val="visible"/>
                                      </p:to>
                                    </p:set>
                                    <p:anim calcmode="lin" valueType="num">
                                      <p:cBhvr additive="base">
                                        <p:cTn id="49"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6">
                                            <p:txEl>
                                              <p:pRg st="4" end="4"/>
                                            </p:txEl>
                                          </p:spTgt>
                                        </p:tgtEl>
                                        <p:attrNameLst>
                                          <p:attrName>style.visibility</p:attrName>
                                        </p:attrNameLst>
                                      </p:cBhvr>
                                      <p:to>
                                        <p:strVal val="visible"/>
                                      </p:to>
                                    </p:set>
                                    <p:anim calcmode="lin" valueType="num">
                                      <p:cBhvr additive="base">
                                        <p:cTn id="53"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6">
                                            <p:txEl>
                                              <p:pRg st="6" end="6"/>
                                            </p:txEl>
                                          </p:spTgt>
                                        </p:tgtEl>
                                        <p:attrNameLst>
                                          <p:attrName>style.visibility</p:attrName>
                                        </p:attrNameLst>
                                      </p:cBhvr>
                                      <p:to>
                                        <p:strVal val="visible"/>
                                      </p:to>
                                    </p:set>
                                    <p:anim calcmode="lin" valueType="num">
                                      <p:cBhvr additive="base">
                                        <p:cTn id="59"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6">
                                            <p:txEl>
                                              <p:pRg st="6" end="6"/>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6">
                                            <p:txEl>
                                              <p:pRg st="7" end="7"/>
                                            </p:txEl>
                                          </p:spTgt>
                                        </p:tgtEl>
                                        <p:attrNameLst>
                                          <p:attrName>style.visibility</p:attrName>
                                        </p:attrNameLst>
                                      </p:cBhvr>
                                      <p:to>
                                        <p:strVal val="visible"/>
                                      </p:to>
                                    </p:set>
                                    <p:anim calcmode="lin" valueType="num">
                                      <p:cBhvr additive="base">
                                        <p:cTn id="63"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1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535194" y="778018"/>
            <a:ext cx="5566060" cy="5749637"/>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r>
              <a:rPr lang="en-US" sz="2000" dirty="0">
                <a:latin typeface="Times New Roman" panose="02020603050405020304" pitchFamily="18" charset="0"/>
                <a:cs typeface="Times New Roman" panose="02020603050405020304" pitchFamily="18" charset="0"/>
              </a:rPr>
              <a:t>Compound Interest is the interest calculated on the initial principal and the accumulated interest of previous periods of a deposit or loan. In easy words, it can be said as </a:t>
            </a:r>
            <a:r>
              <a:rPr lang="en-US" sz="2000" b="1" dirty="0">
                <a:latin typeface="Times New Roman" panose="02020603050405020304" pitchFamily="18" charset="0"/>
                <a:cs typeface="Times New Roman" panose="02020603050405020304" pitchFamily="18" charset="0"/>
              </a:rPr>
              <a:t>"interest on interest"</a:t>
            </a:r>
            <a:r>
              <a:rPr lang="en-US" sz="2000" dirty="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639" y="0"/>
            <a:ext cx="13101639" cy="8245478"/>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704202" y="142875"/>
            <a:ext cx="12690763" cy="6715125"/>
          </a:xfrm>
          <a:prstGeom prst="rect">
            <a:avLst/>
          </a:prstGeom>
          <a:blipFill>
            <a:blip r:embed="rId4"/>
            <a:tile tx="0" ty="0" sx="100000" sy="100000" flip="none" algn="tl"/>
          </a:blipFill>
          <a:effectLst>
            <a:outerShdw blurRad="50800" dist="38100" dir="2700000" algn="tl" rotWithShape="0">
              <a:prstClr val="black">
                <a:alpha val="40000"/>
              </a:prstClr>
            </a:outerShdw>
          </a:effectLst>
          <a:scene3d>
            <a:camera prst="orthographicFront"/>
            <a:lightRig rig="threePt" dir="t"/>
          </a:scene3d>
          <a:sp3d>
            <a:bevelT prst="relaxedInset"/>
          </a:sp3d>
        </p:spPr>
        <p:style>
          <a:lnRef idx="2">
            <a:schemeClr val="dk1"/>
          </a:lnRef>
          <a:fillRef idx="1">
            <a:schemeClr val="lt1"/>
          </a:fillRef>
          <a:effectRef idx="0">
            <a:schemeClr val="dk1"/>
          </a:effectRef>
          <a:fontRef idx="minor">
            <a:schemeClr val="dk1"/>
          </a:fontRef>
        </p:style>
        <p:txBody>
          <a:bodyPr rtlCol="0" anchor="ctr"/>
          <a:lstStyle/>
          <a:p>
            <a:endParaRPr lang="en-IN" dirty="0"/>
          </a:p>
        </p:txBody>
      </p:sp>
      <p:sp>
        <p:nvSpPr>
          <p:cNvPr id="13" name="Rectangle 1"/>
          <p:cNvSpPr>
            <a:spLocks noChangeArrowheads="1"/>
          </p:cNvSpPr>
          <p:nvPr/>
        </p:nvSpPr>
        <p:spPr bwMode="auto">
          <a:xfrm>
            <a:off x="65804" y="9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15870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rPr>
              <a:t>A = P + S.I</a:t>
            </a:r>
            <a:endParaRPr kumimoji="0" lang="en-US" altLang="en-US"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Georgia" panose="02040502050405020303" pitchFamily="18" charset="0"/>
                <a:hlinkClick r:id="rId5"/>
              </a:rPr>
              <a:t>  </a:t>
            </a:r>
            <a:endParaRPr kumimoji="0" lang="en-US" altLang="en-US" sz="7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200" b="0" i="0" u="none" strike="noStrike" cap="none" normalizeH="0" baseline="0" dirty="0" smtClean="0">
                <a:ln>
                  <a:noFill/>
                </a:ln>
                <a:solidFill>
                  <a:schemeClr val="tx1"/>
                </a:solidFill>
                <a:effectLst/>
                <a:latin typeface="Georgia" panose="02040502050405020303" pitchFamily="18" charset="0"/>
              </a:rPr>
              <a:t/>
            </a:r>
            <a:br>
              <a:rPr kumimoji="0" lang="en-US" altLang="en-US" sz="7200" b="0" i="0" u="none" strike="noStrike" cap="none" normalizeH="0" baseline="0" dirty="0" smtClean="0">
                <a:ln>
                  <a:noFill/>
                </a:ln>
                <a:solidFill>
                  <a:schemeClr val="tx1"/>
                </a:solidFill>
                <a:effectLst/>
                <a:latin typeface="Georgia" panose="02040502050405020303" pitchFamily="18" charset="0"/>
              </a:rPr>
            </a:br>
            <a:endParaRPr kumimoji="0" lang="en-US" altLang="en-US" sz="7200" b="0" i="0" u="none" strike="noStrike" cap="none" normalizeH="0" baseline="0" dirty="0" smtClean="0">
              <a:ln>
                <a:noFill/>
              </a:ln>
              <a:solidFill>
                <a:schemeClr val="tx1"/>
              </a:solidFill>
              <a:effectLst/>
              <a:latin typeface="Georgia" panose="02040502050405020303" pitchFamily="18" charset="0"/>
            </a:endParaRP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09607" y="5215665"/>
            <a:ext cx="2210810" cy="2064325"/>
          </a:xfrm>
          <a:prstGeom prst="rect">
            <a:avLst/>
          </a:prstGeom>
        </p:spPr>
      </p:pic>
      <p:sp>
        <p:nvSpPr>
          <p:cNvPr id="6" name="TextBox 5"/>
          <p:cNvSpPr txBox="1"/>
          <p:nvPr/>
        </p:nvSpPr>
        <p:spPr>
          <a:xfrm>
            <a:off x="581891" y="229170"/>
            <a:ext cx="11166764" cy="1200329"/>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400" dirty="0">
                <a:latin typeface="Times New Roman" panose="02020603050405020304" pitchFamily="18" charset="0"/>
                <a:cs typeface="Times New Roman" panose="02020603050405020304" pitchFamily="18" charset="0"/>
              </a:rPr>
              <a:t>A sum of money was invested in a bank </a:t>
            </a:r>
            <a:r>
              <a:rPr lang="en-US" sz="2400" dirty="0" smtClean="0">
                <a:latin typeface="Times New Roman" panose="02020603050405020304" pitchFamily="18" charset="0"/>
                <a:cs typeface="Times New Roman" panose="02020603050405020304" pitchFamily="18" charset="0"/>
              </a:rPr>
              <a:t>at 8</a:t>
            </a:r>
            <a:r>
              <a:rPr lang="en-US" sz="2400" dirty="0">
                <a:latin typeface="Times New Roman" panose="02020603050405020304" pitchFamily="18" charset="0"/>
                <a:cs typeface="Times New Roman" panose="02020603050405020304" pitchFamily="18" charset="0"/>
              </a:rPr>
              <a:t>% p.a. simple interest for three years. Instead</a:t>
            </a:r>
          </a:p>
          <a:p>
            <a:r>
              <a:rPr lang="en-US" sz="2400" dirty="0">
                <a:latin typeface="Times New Roman" panose="02020603050405020304" pitchFamily="18" charset="0"/>
                <a:cs typeface="Times New Roman" panose="02020603050405020304" pitchFamily="18" charset="0"/>
              </a:rPr>
              <a:t>had it been invested in mutual </a:t>
            </a:r>
            <a:r>
              <a:rPr lang="en-US" sz="2400" dirty="0" smtClean="0">
                <a:latin typeface="Times New Roman" panose="02020603050405020304" pitchFamily="18" charset="0"/>
                <a:cs typeface="Times New Roman" panose="02020603050405020304" pitchFamily="18" charset="0"/>
              </a:rPr>
              <a:t>fund at </a:t>
            </a:r>
            <a:r>
              <a:rPr lang="en-US" sz="2400" dirty="0">
                <a:latin typeface="Times New Roman" panose="02020603050405020304" pitchFamily="18" charset="0"/>
                <a:cs typeface="Times New Roman" panose="02020603050405020304" pitchFamily="18" charset="0"/>
              </a:rPr>
              <a:t>8.5% p.a. simple interest for four </a:t>
            </a:r>
            <a:r>
              <a:rPr lang="en-US" sz="2400" dirty="0" smtClean="0">
                <a:latin typeface="Times New Roman" panose="02020603050405020304" pitchFamily="18" charset="0"/>
                <a:cs typeface="Times New Roman" panose="02020603050405020304" pitchFamily="18" charset="0"/>
              </a:rPr>
              <a:t>years, the </a:t>
            </a:r>
            <a:r>
              <a:rPr lang="en-US" sz="2400" dirty="0">
                <a:latin typeface="Times New Roman" panose="02020603050405020304" pitchFamily="18" charset="0"/>
                <a:cs typeface="Times New Roman" panose="02020603050405020304" pitchFamily="18" charset="0"/>
              </a:rPr>
              <a:t>earnings would have been Rs. </a:t>
            </a:r>
            <a:r>
              <a:rPr lang="en-US" sz="2400" dirty="0" smtClean="0">
                <a:latin typeface="Times New Roman" panose="02020603050405020304" pitchFamily="18" charset="0"/>
                <a:cs typeface="Times New Roman" panose="02020603050405020304" pitchFamily="18" charset="0"/>
              </a:rPr>
              <a:t>500 more</a:t>
            </a:r>
            <a:r>
              <a:rPr lang="en-US" sz="2400" dirty="0">
                <a:latin typeface="Times New Roman" panose="02020603050405020304" pitchFamily="18" charset="0"/>
                <a:cs typeface="Times New Roman" panose="02020603050405020304" pitchFamily="18" charset="0"/>
              </a:rPr>
              <a:t>. What is the sum invested?.</a:t>
            </a:r>
            <a:endParaRPr lang="en-I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Rectangle 14"/>
              <p:cNvSpPr/>
              <p:nvPr/>
            </p:nvSpPr>
            <p:spPr>
              <a:xfrm>
                <a:off x="1227836" y="1691066"/>
                <a:ext cx="3971826" cy="4905367"/>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IN" sz="2000" b="1" dirty="0" smtClean="0">
                    <a:latin typeface="Times New Roman" panose="02020603050405020304" pitchFamily="18" charset="0"/>
                    <a:cs typeface="Times New Roman" panose="02020603050405020304" pitchFamily="18" charset="0"/>
                  </a:rPr>
                  <a:t>Solution:</a:t>
                </a:r>
                <a:endParaRPr lang="en-I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Simple Interest (S.I</a:t>
                </a:r>
                <a:r>
                  <a:rPr lang="en-US" sz="2000" baseline="-25000" dirty="0" smtClean="0">
                    <a:latin typeface="Times New Roman" panose="02020603050405020304" pitchFamily="18" charset="0"/>
                    <a:cs typeface="Times New Roman" panose="02020603050405020304" pitchFamily="18" charset="0"/>
                  </a:rPr>
                  <a:t>1</a:t>
                </a:r>
                <a:r>
                  <a:rPr lang="en-US" sz="2000" dirty="0" smtClean="0">
                    <a:latin typeface="Times New Roman" panose="02020603050405020304" pitchFamily="18" charset="0"/>
                    <a:cs typeface="Times New Roman" panose="02020603050405020304" pitchFamily="18" charset="0"/>
                  </a:rPr>
                  <a:t>)=  </a:t>
                </a:r>
                <a14:m>
                  <m:oMath xmlns:m="http://schemas.openxmlformats.org/officeDocument/2006/math">
                    <m:f>
                      <m:fPr>
                        <m:ctrlPr>
                          <a:rPr lang="en-IN" sz="2000" i="1">
                            <a:latin typeface="Cambria Math" panose="02040503050406030204" pitchFamily="18" charset="0"/>
                          </a:rPr>
                        </m:ctrlPr>
                      </m:fPr>
                      <m:num>
                        <m:r>
                          <a:rPr lang="en-US" sz="2000" i="1">
                            <a:latin typeface="Cambria Math" panose="02040503050406030204" pitchFamily="18" charset="0"/>
                          </a:rPr>
                          <m:t>𝑃</m:t>
                        </m:r>
                        <m:r>
                          <a:rPr lang="en-US" sz="2000" i="1">
                            <a:latin typeface="Cambria Math" panose="02040503050406030204" pitchFamily="18" charset="0"/>
                          </a:rPr>
                          <m:t> ×</m:t>
                        </m:r>
                        <m:r>
                          <a:rPr lang="en-US" sz="2000" i="1">
                            <a:latin typeface="Cambria Math" panose="02040503050406030204" pitchFamily="18" charset="0"/>
                          </a:rPr>
                          <m:t>𝑇</m:t>
                        </m:r>
                        <m:r>
                          <a:rPr lang="en-US" sz="2000" i="1">
                            <a:latin typeface="Cambria Math" panose="02040503050406030204" pitchFamily="18" charset="0"/>
                          </a:rPr>
                          <m:t>×</m:t>
                        </m:r>
                        <m:r>
                          <a:rPr lang="en-US" sz="2000" i="1">
                            <a:latin typeface="Cambria Math" panose="02040503050406030204" pitchFamily="18" charset="0"/>
                          </a:rPr>
                          <m:t>𝑅</m:t>
                        </m:r>
                      </m:num>
                      <m:den>
                        <m:r>
                          <a:rPr lang="en-IN" sz="2000" i="1">
                            <a:latin typeface="Cambria Math" panose="02040503050406030204" pitchFamily="18" charset="0"/>
                          </a:rPr>
                          <m:t>1</m:t>
                        </m:r>
                        <m:r>
                          <a:rPr lang="en-US" sz="2000" i="1">
                            <a:latin typeface="Cambria Math" panose="02040503050406030204" pitchFamily="18" charset="0"/>
                          </a:rPr>
                          <m:t>00</m:t>
                        </m:r>
                      </m:den>
                    </m:f>
                    <m:r>
                      <a:rPr lang="en-IN" sz="2000" b="0" i="1" smtClean="0">
                        <a:latin typeface="Cambria Math" panose="02040503050406030204" pitchFamily="18" charset="0"/>
                      </a:rPr>
                      <m:t> </m:t>
                    </m:r>
                  </m:oMath>
                </a14:m>
                <a:endParaRPr lang="en-IN" sz="2000" b="0" dirty="0" smtClean="0">
                  <a:latin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S.I</a:t>
                </a:r>
                <a:r>
                  <a:rPr lang="en-US" sz="2000" baseline="-25000" dirty="0">
                    <a:latin typeface="Times New Roman" panose="02020603050405020304" pitchFamily="18" charset="0"/>
                    <a:cs typeface="Times New Roman" panose="02020603050405020304" pitchFamily="18" charset="0"/>
                  </a:rPr>
                  <a:t>1</a:t>
                </a:r>
                <a:r>
                  <a:rPr lang="en-IN" sz="2000" dirty="0" smtClean="0">
                    <a:latin typeface="Times New Roman" panose="02020603050405020304" pitchFamily="18" charset="0"/>
                    <a:cs typeface="Times New Roman" panose="02020603050405020304" pitchFamily="18" charset="0"/>
                  </a:rPr>
                  <a:t> = </a:t>
                </a:r>
                <a:r>
                  <a:rPr lang="en-US" sz="2000" dirty="0" smtClean="0">
                    <a:latin typeface="Times New Roman" panose="02020603050405020304" pitchFamily="18" charset="0"/>
                    <a:cs typeface="Times New Roman" panose="02020603050405020304" pitchFamily="18" charset="0"/>
                  </a:rPr>
                  <a:t> </a:t>
                </a:r>
                <a14:m>
                  <m:oMath xmlns:m="http://schemas.openxmlformats.org/officeDocument/2006/math">
                    <m:f>
                      <m:fPr>
                        <m:ctrlPr>
                          <a:rPr lang="en-IN" sz="2400" i="1">
                            <a:latin typeface="Cambria Math" panose="02040503050406030204" pitchFamily="18" charset="0"/>
                          </a:rPr>
                        </m:ctrlPr>
                      </m:fPr>
                      <m:num>
                        <m:r>
                          <a:rPr lang="en-IN" sz="2400" b="0" i="1" smtClean="0">
                            <a:latin typeface="Cambria Math" panose="02040503050406030204" pitchFamily="18" charset="0"/>
                          </a:rPr>
                          <m:t>𝑃</m:t>
                        </m:r>
                        <m:r>
                          <a:rPr lang="en-US" sz="2400" i="1">
                            <a:latin typeface="Cambria Math" panose="02040503050406030204" pitchFamily="18" charset="0"/>
                          </a:rPr>
                          <m:t> ×</m:t>
                        </m:r>
                        <m:r>
                          <m:rPr>
                            <m:nor/>
                          </m:rPr>
                          <a:rPr lang="en-IN" sz="2400" b="0" i="0" smtClean="0">
                            <a:latin typeface="Cambria Math" panose="02040503050406030204" pitchFamily="18" charset="0"/>
                          </a:rPr>
                          <m:t>8</m:t>
                        </m:r>
                        <m:r>
                          <a:rPr lang="en-US" sz="2400" i="1">
                            <a:latin typeface="Cambria Math" panose="02040503050406030204" pitchFamily="18" charset="0"/>
                          </a:rPr>
                          <m:t>×</m:t>
                        </m:r>
                        <m:r>
                          <a:rPr lang="en-IN" sz="2400" b="0" i="1" smtClean="0">
                            <a:latin typeface="Cambria Math" panose="02040503050406030204" pitchFamily="18" charset="0"/>
                          </a:rPr>
                          <m:t>3</m:t>
                        </m:r>
                      </m:num>
                      <m:den>
                        <m:r>
                          <a:rPr lang="en-IN" sz="2400" i="1">
                            <a:latin typeface="Cambria Math" panose="02040503050406030204" pitchFamily="18" charset="0"/>
                          </a:rPr>
                          <m:t>1</m:t>
                        </m:r>
                        <m:r>
                          <a:rPr lang="en-US" sz="2400" i="1">
                            <a:latin typeface="Cambria Math" panose="02040503050406030204" pitchFamily="18" charset="0"/>
                          </a:rPr>
                          <m:t>00</m:t>
                        </m:r>
                      </m:den>
                    </m:f>
                  </m:oMath>
                </a14:m>
                <a:endParaRPr lang="en-IN" sz="24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S.I</a:t>
                </a:r>
                <a:r>
                  <a:rPr lang="en-US" sz="2000" baseline="-25000" dirty="0" smtClean="0">
                    <a:latin typeface="Times New Roman" panose="02020603050405020304" pitchFamily="18" charset="0"/>
                    <a:cs typeface="Times New Roman" panose="02020603050405020304" pitchFamily="18" charset="0"/>
                  </a:rPr>
                  <a:t>2</a:t>
                </a:r>
                <a:r>
                  <a:rPr lang="en-IN" sz="2000" dirty="0" smtClean="0">
                    <a:latin typeface="Times New Roman" panose="02020603050405020304" pitchFamily="18" charset="0"/>
                    <a:cs typeface="Times New Roman" panose="02020603050405020304" pitchFamily="18" charset="0"/>
                  </a:rPr>
                  <a:t> = </a:t>
                </a:r>
                <a:r>
                  <a:rPr lang="en-US" sz="2000" dirty="0" smtClean="0">
                    <a:latin typeface="Times New Roman" panose="02020603050405020304" pitchFamily="18" charset="0"/>
                    <a:cs typeface="Times New Roman" panose="02020603050405020304" pitchFamily="18" charset="0"/>
                  </a:rPr>
                  <a:t> </a:t>
                </a:r>
                <a14:m>
                  <m:oMath xmlns:m="http://schemas.openxmlformats.org/officeDocument/2006/math">
                    <m:f>
                      <m:fPr>
                        <m:ctrlPr>
                          <a:rPr lang="en-IN" sz="2000" i="1">
                            <a:latin typeface="Cambria Math" panose="02040503050406030204" pitchFamily="18" charset="0"/>
                          </a:rPr>
                        </m:ctrlPr>
                      </m:fPr>
                      <m:num>
                        <m:r>
                          <a:rPr lang="en-IN" sz="2000" b="0" i="1" smtClean="0">
                            <a:latin typeface="Cambria Math" panose="02040503050406030204" pitchFamily="18" charset="0"/>
                          </a:rPr>
                          <m:t>𝑃</m:t>
                        </m:r>
                        <m:r>
                          <a:rPr lang="en-US" sz="2000" i="1">
                            <a:latin typeface="Cambria Math" panose="02040503050406030204" pitchFamily="18" charset="0"/>
                          </a:rPr>
                          <m:t> ×</m:t>
                        </m:r>
                        <m:r>
                          <a:rPr lang="en-IN" sz="2000" b="0" i="1" smtClean="0">
                            <a:latin typeface="Cambria Math" panose="02040503050406030204" pitchFamily="18" charset="0"/>
                          </a:rPr>
                          <m:t>8.5</m:t>
                        </m:r>
                        <m:r>
                          <a:rPr lang="en-US" sz="2000" i="1">
                            <a:latin typeface="Cambria Math" panose="02040503050406030204" pitchFamily="18" charset="0"/>
                          </a:rPr>
                          <m:t>×</m:t>
                        </m:r>
                        <m:r>
                          <a:rPr lang="en-IN" sz="2000" b="0" i="1" smtClean="0">
                            <a:latin typeface="Cambria Math" panose="02040503050406030204" pitchFamily="18" charset="0"/>
                          </a:rPr>
                          <m:t>4</m:t>
                        </m:r>
                      </m:num>
                      <m:den>
                        <m:r>
                          <a:rPr lang="en-IN" sz="2000" i="1">
                            <a:latin typeface="Cambria Math" panose="02040503050406030204" pitchFamily="18" charset="0"/>
                          </a:rPr>
                          <m:t>1</m:t>
                        </m:r>
                        <m:r>
                          <a:rPr lang="en-US" sz="2000" i="1">
                            <a:latin typeface="Cambria Math" panose="02040503050406030204" pitchFamily="18" charset="0"/>
                          </a:rPr>
                          <m:t>00</m:t>
                        </m:r>
                      </m:den>
                    </m:f>
                  </m:oMath>
                </a14:m>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S.I</a:t>
                </a:r>
                <a:r>
                  <a:rPr lang="en-US" sz="2000" baseline="-25000" dirty="0" smtClean="0">
                    <a:latin typeface="Times New Roman" panose="02020603050405020304" pitchFamily="18" charset="0"/>
                    <a:cs typeface="Times New Roman" panose="02020603050405020304" pitchFamily="18" charset="0"/>
                  </a:rPr>
                  <a:t>2</a:t>
                </a:r>
                <a:r>
                  <a:rPr lang="en-US" sz="2000" dirty="0" smtClean="0">
                    <a:latin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rPr>
                  <a:t>S.I</a:t>
                </a:r>
                <a:r>
                  <a:rPr lang="en-US" sz="2000" baseline="-25000" dirty="0">
                    <a:latin typeface="Times New Roman" panose="02020603050405020304" pitchFamily="18" charset="0"/>
                    <a:cs typeface="Times New Roman" panose="02020603050405020304" pitchFamily="18" charset="0"/>
                  </a:rPr>
                  <a:t>1</a:t>
                </a:r>
                <a:r>
                  <a:rPr lang="en-IN" sz="2000" dirty="0" smtClean="0">
                    <a:latin typeface="Times New Roman" panose="02020603050405020304" pitchFamily="18" charset="0"/>
                    <a:cs typeface="Times New Roman" panose="02020603050405020304" pitchFamily="18" charset="0"/>
                  </a:rPr>
                  <a:t>  = 500</a:t>
                </a:r>
                <a:endParaRPr lang="en-IN" sz="2000" dirty="0" smtClean="0">
                  <a:latin typeface="Times New Roman" panose="02020603050405020304" pitchFamily="18" charset="0"/>
                </a:endParaRPr>
              </a:p>
              <a:p>
                <a:endParaRPr lang="en-IN" sz="2000" dirty="0">
                  <a:latin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0.34P – 0.24P = 500</a:t>
                </a: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0.10P = 500</a:t>
                </a: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P = Rs.5000   </a:t>
                </a:r>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 </a:t>
                </a: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1227836" y="1691066"/>
                <a:ext cx="3971826" cy="4905367"/>
              </a:xfrm>
              <a:prstGeom prst="rect">
                <a:avLst/>
              </a:prstGeom>
              <a:blipFill>
                <a:blip r:embed="rId7"/>
                <a:stretch>
                  <a:fillRect l="-1062" t="-24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7301857" y="1629063"/>
                <a:ext cx="3812961" cy="4967370"/>
              </a:xfrm>
              <a:prstGeom prst="rect">
                <a:avLst/>
              </a:prstGeom>
              <a:blipFill>
                <a:blip r:embed="rId2"/>
                <a:tile tx="0" ty="0" sx="100000" sy="100000" flip="none" algn="tl"/>
              </a:blipFill>
              <a:scene3d>
                <a:camera prst="orthographicFront"/>
                <a:lightRig rig="threePt" dir="t"/>
              </a:scene3d>
              <a:sp3d>
                <a:bevelT w="139700" h="139700" prst="divot"/>
              </a:sp3d>
            </p:spPr>
            <p:style>
              <a:lnRef idx="2">
                <a:schemeClr val="dk1"/>
              </a:lnRef>
              <a:fillRef idx="1">
                <a:schemeClr val="lt1"/>
              </a:fillRef>
              <a:effectRef idx="0">
                <a:schemeClr val="dk1"/>
              </a:effectRef>
              <a:fontRef idx="minor">
                <a:schemeClr val="dk1"/>
              </a:fontRef>
            </p:style>
            <p:txBody>
              <a:bodyPr rtlCol="0" anchor="ctr"/>
              <a:lstStyle/>
              <a:p>
                <a:r>
                  <a:rPr lang="en-IN" sz="2000" dirty="0" smtClean="0">
                    <a:latin typeface="Times New Roman" panose="02020603050405020304" pitchFamily="18" charset="0"/>
                    <a:cs typeface="Times New Roman" panose="02020603050405020304" pitchFamily="18" charset="0"/>
                  </a:rPr>
                  <a:t>Percentage method:</a:t>
                </a:r>
              </a:p>
              <a:p>
                <a:endParaRPr lang="en-IN"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S.I</a:t>
                </a:r>
                <a:r>
                  <a:rPr lang="en-US" sz="2000" baseline="-25000" dirty="0" smtClean="0">
                    <a:latin typeface="Times New Roman" panose="02020603050405020304" pitchFamily="18" charset="0"/>
                    <a:cs typeface="Times New Roman" panose="02020603050405020304" pitchFamily="18" charset="0"/>
                  </a:rPr>
                  <a:t>1   </a:t>
                </a:r>
                <a:r>
                  <a:rPr lang="en-US" sz="2000" dirty="0" smtClean="0">
                    <a:latin typeface="Times New Roman" panose="02020603050405020304" pitchFamily="18" charset="0"/>
                    <a:cs typeface="Times New Roman" panose="02020603050405020304" pitchFamily="18" charset="0"/>
                  </a:rPr>
                  <a:t>= 3 </a:t>
                </a:r>
                <a14:m>
                  <m:oMath xmlns:m="http://schemas.openxmlformats.org/officeDocument/2006/math">
                    <m:r>
                      <a:rPr lang="en-US" sz="2000" i="1">
                        <a:latin typeface="Cambria Math" panose="02040503050406030204" pitchFamily="18" charset="0"/>
                      </a:rPr>
                      <m:t>×</m:t>
                    </m:r>
                  </m:oMath>
                </a14:m>
                <a:r>
                  <a:rPr lang="en-IN" sz="2000" dirty="0" smtClean="0">
                    <a:latin typeface="Cambria Math" panose="02040503050406030204" pitchFamily="18" charset="0"/>
                  </a:rPr>
                  <a:t> 8 = 24% P</a:t>
                </a:r>
              </a:p>
              <a:p>
                <a:endParaRPr lang="en-IN" sz="2000" dirty="0">
                  <a:latin typeface="Cambria Math" panose="02040503050406030204" pitchFamily="18" charset="0"/>
                </a:endParaRPr>
              </a:p>
              <a:p>
                <a:r>
                  <a:rPr lang="en-US" sz="2000" dirty="0" smtClean="0">
                    <a:latin typeface="Times New Roman" panose="02020603050405020304" pitchFamily="18" charset="0"/>
                    <a:cs typeface="Times New Roman" panose="02020603050405020304" pitchFamily="18" charset="0"/>
                  </a:rPr>
                  <a:t>S.I</a:t>
                </a:r>
                <a:r>
                  <a:rPr lang="en-US" sz="2000" baseline="-25000" dirty="0" smtClean="0">
                    <a:latin typeface="Times New Roman" panose="02020603050405020304" pitchFamily="18" charset="0"/>
                    <a:cs typeface="Times New Roman" panose="02020603050405020304" pitchFamily="18" charset="0"/>
                  </a:rPr>
                  <a:t>2 </a:t>
                </a:r>
                <a:r>
                  <a:rPr lang="en-US" sz="2000" dirty="0" smtClean="0">
                    <a:latin typeface="Times New Roman" panose="02020603050405020304" pitchFamily="18" charset="0"/>
                    <a:cs typeface="Times New Roman" panose="02020603050405020304" pitchFamily="18" charset="0"/>
                  </a:rPr>
                  <a:t>=  4 </a:t>
                </a:r>
                <a14:m>
                  <m:oMath xmlns:m="http://schemas.openxmlformats.org/officeDocument/2006/math">
                    <m:r>
                      <a:rPr lang="en-US" sz="2000" i="1">
                        <a:latin typeface="Cambria Math" panose="02040503050406030204" pitchFamily="18" charset="0"/>
                      </a:rPr>
                      <m:t>×</m:t>
                    </m:r>
                  </m:oMath>
                </a14:m>
                <a:r>
                  <a:rPr lang="en-IN" sz="2000" dirty="0" smtClean="0">
                    <a:latin typeface="Cambria Math" panose="02040503050406030204" pitchFamily="18" charset="0"/>
                  </a:rPr>
                  <a:t> 8.5 = 34%P</a:t>
                </a:r>
              </a:p>
              <a:p>
                <a:endParaRPr lang="en-IN" sz="2000" dirty="0">
                  <a:latin typeface="Cambria Math" panose="02040503050406030204" pitchFamily="18" charset="0"/>
                </a:endParaRPr>
              </a:p>
              <a:p>
                <a:endParaRPr lang="en-IN" sz="2000" dirty="0" smtClean="0">
                  <a:latin typeface="Cambria Math" panose="02040503050406030204" pitchFamily="18" charset="0"/>
                </a:endParaRPr>
              </a:p>
              <a:p>
                <a:r>
                  <a:rPr lang="en-IN" sz="2000" dirty="0" smtClean="0">
                    <a:latin typeface="Cambria Math" panose="02040503050406030204" pitchFamily="18" charset="0"/>
                  </a:rPr>
                  <a:t>10% P = 500</a:t>
                </a:r>
              </a:p>
              <a:p>
                <a:endParaRPr lang="en-IN" sz="2000" dirty="0">
                  <a:latin typeface="Cambria Math" panose="02040503050406030204" pitchFamily="18" charset="0"/>
                </a:endParaRPr>
              </a:p>
              <a:p>
                <a:r>
                  <a:rPr lang="en-IN" sz="2000" dirty="0" smtClean="0">
                    <a:latin typeface="Cambria Math" panose="02040503050406030204" pitchFamily="18" charset="0"/>
                  </a:rPr>
                  <a:t>P = </a:t>
                </a:r>
                <a:r>
                  <a:rPr lang="en-IN" sz="2000" dirty="0" err="1" smtClean="0">
                    <a:latin typeface="Cambria Math" panose="02040503050406030204" pitchFamily="18" charset="0"/>
                  </a:rPr>
                  <a:t>Rs</a:t>
                </a:r>
                <a:r>
                  <a:rPr lang="en-IN" sz="2000" dirty="0" smtClean="0">
                    <a:latin typeface="Cambria Math" panose="02040503050406030204" pitchFamily="18" charset="0"/>
                  </a:rPr>
                  <a:t>. 5000</a:t>
                </a:r>
              </a:p>
              <a:p>
                <a:endParaRPr lang="en-IN" sz="2000" dirty="0" smtClean="0">
                  <a:latin typeface="Cambria Math" panose="02040503050406030204" pitchFamily="18" charset="0"/>
                </a:endParaRPr>
              </a:p>
              <a:p>
                <a:r>
                  <a:rPr lang="en-IN" sz="2000" dirty="0" smtClean="0">
                    <a:latin typeface="Times New Roman" panose="02020603050405020304" pitchFamily="18" charset="0"/>
                    <a:cs typeface="Times New Roman" panose="02020603050405020304" pitchFamily="18" charset="0"/>
                  </a:rPr>
                  <a:t> </a:t>
                </a:r>
              </a:p>
              <a:p>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7301857" y="1629063"/>
                <a:ext cx="3812961" cy="4967370"/>
              </a:xfrm>
              <a:prstGeom prst="rect">
                <a:avLst/>
              </a:prstGeom>
              <a:blipFill>
                <a:blip r:embed="rId8"/>
                <a:stretch>
                  <a:fillRect l="-1106"/>
                </a:stretch>
              </a:blipFill>
            </p:spPr>
            <p:txBody>
              <a:bodyPr/>
              <a:lstStyle/>
              <a:p>
                <a:r>
                  <a:rPr lang="en-IN">
                    <a:noFill/>
                  </a:rPr>
                  <a:t> </a:t>
                </a:r>
              </a:p>
            </p:txBody>
          </p:sp>
        </mc:Fallback>
      </mc:AlternateContent>
      <p:sp>
        <p:nvSpPr>
          <p:cNvPr id="8" name="TextBox 7"/>
          <p:cNvSpPr txBox="1"/>
          <p:nvPr/>
        </p:nvSpPr>
        <p:spPr>
          <a:xfrm>
            <a:off x="5846909" y="3316023"/>
            <a:ext cx="844836" cy="461665"/>
          </a:xfrm>
          <a:prstGeom prst="rect">
            <a:avLst/>
          </a:prstGeom>
          <a:blipFill>
            <a:blip r:embed="rId9"/>
            <a:tile tx="0" ty="0" sx="100000" sy="100000" flip="none" algn="tl"/>
          </a:blipFill>
          <a:scene3d>
            <a:camera prst="orthographicFront"/>
            <a:lightRig rig="threePt" dir="t"/>
          </a:scene3d>
          <a:sp3d>
            <a:bevelT prst="relaxedInset"/>
          </a:sp3d>
        </p:spPr>
        <p:txBody>
          <a:bodyPr wrap="square" rtlCol="0">
            <a:spAutoFit/>
          </a:bodyPr>
          <a:lstStyle/>
          <a:p>
            <a:r>
              <a:rPr lang="en-IN" sz="2400" dirty="0" smtClean="0">
                <a:latin typeface="Times New Roman" panose="02020603050405020304" pitchFamily="18" charset="0"/>
                <a:cs typeface="Times New Roman" panose="02020603050405020304" pitchFamily="18" charset="0"/>
              </a:rPr>
              <a:t>OR</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146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
                                            <p:txEl>
                                              <p:pRg st="10" end="10"/>
                                            </p:txEl>
                                          </p:spTgt>
                                        </p:tgtEl>
                                        <p:attrNameLst>
                                          <p:attrName>style.visibility</p:attrName>
                                        </p:attrNameLst>
                                      </p:cBhvr>
                                      <p:to>
                                        <p:strVal val="visible"/>
                                      </p:to>
                                    </p:set>
                                    <p:anim calcmode="lin" valueType="num">
                                      <p:cBhvr additive="base">
                                        <p:cTn id="17" dur="500" fill="hold"/>
                                        <p:tgtEl>
                                          <p:spTgt spid="15">
                                            <p:txEl>
                                              <p:pRg st="10" end="1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
                                            <p:txEl>
                                              <p:pRg st="10" end="1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
                                            <p:txEl>
                                              <p:pRg st="11" end="11"/>
                                            </p:txEl>
                                          </p:spTgt>
                                        </p:tgtEl>
                                        <p:attrNameLst>
                                          <p:attrName>style.visibility</p:attrName>
                                        </p:attrNameLst>
                                      </p:cBhvr>
                                      <p:to>
                                        <p:strVal val="visible"/>
                                      </p:to>
                                    </p:set>
                                    <p:anim calcmode="lin" valueType="num">
                                      <p:cBhvr additive="base">
                                        <p:cTn id="21" dur="500" fill="hold"/>
                                        <p:tgtEl>
                                          <p:spTgt spid="15">
                                            <p:txEl>
                                              <p:pRg st="11" end="1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
                                            <p:txEl>
                                              <p:pRg st="13" end="13"/>
                                            </p:txEl>
                                          </p:spTgt>
                                        </p:tgtEl>
                                        <p:attrNameLst>
                                          <p:attrName>style.visibility</p:attrName>
                                        </p:attrNameLst>
                                      </p:cBhvr>
                                      <p:to>
                                        <p:strVal val="visible"/>
                                      </p:to>
                                    </p:set>
                                    <p:anim calcmode="lin" valueType="num">
                                      <p:cBhvr additive="base">
                                        <p:cTn id="27" dur="500" fill="hold"/>
                                        <p:tgtEl>
                                          <p:spTgt spid="15">
                                            <p:txEl>
                                              <p:pRg st="13" end="1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5">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5">
                                            <p:txEl>
                                              <p:pRg st="15" end="15"/>
                                            </p:txEl>
                                          </p:spTgt>
                                        </p:tgtEl>
                                        <p:attrNameLst>
                                          <p:attrName>style.visibility</p:attrName>
                                        </p:attrNameLst>
                                      </p:cBhvr>
                                      <p:to>
                                        <p:strVal val="visible"/>
                                      </p:to>
                                    </p:set>
                                    <p:anim calcmode="lin" valueType="num">
                                      <p:cBhvr additive="base">
                                        <p:cTn id="33" dur="500" fill="hold"/>
                                        <p:tgtEl>
                                          <p:spTgt spid="15">
                                            <p:txEl>
                                              <p:pRg st="15" end="1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5">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5">
                                            <p:txEl>
                                              <p:pRg st="17" end="17"/>
                                            </p:txEl>
                                          </p:spTgt>
                                        </p:tgtEl>
                                        <p:attrNameLst>
                                          <p:attrName>style.visibility</p:attrName>
                                        </p:attrNameLst>
                                      </p:cBhvr>
                                      <p:to>
                                        <p:strVal val="visible"/>
                                      </p:to>
                                    </p:set>
                                    <p:anim calcmode="lin" valueType="num">
                                      <p:cBhvr additive="base">
                                        <p:cTn id="39" dur="500" fill="hold"/>
                                        <p:tgtEl>
                                          <p:spTgt spid="15">
                                            <p:txEl>
                                              <p:pRg st="17" end="1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5">
                                            <p:txEl>
                                              <p:pRg st="17" end="1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5">
                                            <p:txEl>
                                              <p:pRg st="19" end="19"/>
                                            </p:txEl>
                                          </p:spTgt>
                                        </p:tgtEl>
                                        <p:attrNameLst>
                                          <p:attrName>style.visibility</p:attrName>
                                        </p:attrNameLst>
                                      </p:cBhvr>
                                      <p:to>
                                        <p:strVal val="visible"/>
                                      </p:to>
                                    </p:set>
                                    <p:anim calcmode="lin" valueType="num">
                                      <p:cBhvr additive="base">
                                        <p:cTn id="43" dur="500" fill="hold"/>
                                        <p:tgtEl>
                                          <p:spTgt spid="15">
                                            <p:txEl>
                                              <p:pRg st="19" end="1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5">
                                            <p:txEl>
                                              <p:pRg st="19" end="19"/>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5">
                                            <p:txEl>
                                              <p:pRg st="20" end="20"/>
                                            </p:txEl>
                                          </p:spTgt>
                                        </p:tgtEl>
                                        <p:attrNameLst>
                                          <p:attrName>style.visibility</p:attrName>
                                        </p:attrNameLst>
                                      </p:cBhvr>
                                      <p:to>
                                        <p:strVal val="visible"/>
                                      </p:to>
                                    </p:set>
                                    <p:anim calcmode="lin" valueType="num">
                                      <p:cBhvr additive="base">
                                        <p:cTn id="47" dur="500" fill="hold"/>
                                        <p:tgtEl>
                                          <p:spTgt spid="15">
                                            <p:txEl>
                                              <p:pRg st="20" end="2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5">
                                            <p:txEl>
                                              <p:pRg st="20" end="20"/>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5">
                                            <p:txEl>
                                              <p:pRg st="21" end="21"/>
                                            </p:txEl>
                                          </p:spTgt>
                                        </p:tgtEl>
                                        <p:attrNameLst>
                                          <p:attrName>style.visibility</p:attrName>
                                        </p:attrNameLst>
                                      </p:cBhvr>
                                      <p:to>
                                        <p:strVal val="visible"/>
                                      </p:to>
                                    </p:set>
                                    <p:anim calcmode="lin" valueType="num">
                                      <p:cBhvr additive="base">
                                        <p:cTn id="51" dur="500" fill="hold"/>
                                        <p:tgtEl>
                                          <p:spTgt spid="15">
                                            <p:txEl>
                                              <p:pRg st="21" end="2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5">
                                            <p:txEl>
                                              <p:pRg st="21" end="21"/>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6">
                                            <p:txEl>
                                              <p:pRg st="0" end="0"/>
                                            </p:txEl>
                                          </p:spTgt>
                                        </p:tgtEl>
                                        <p:attrNameLst>
                                          <p:attrName>style.visibility</p:attrName>
                                        </p:attrNameLst>
                                      </p:cBhvr>
                                      <p:to>
                                        <p:strVal val="visible"/>
                                      </p:to>
                                    </p:set>
                                    <p:anim calcmode="lin" valueType="num">
                                      <p:cBhvr additive="base">
                                        <p:cTn id="5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6">
                                            <p:txEl>
                                              <p:pRg st="2" end="2"/>
                                            </p:txEl>
                                          </p:spTgt>
                                        </p:tgtEl>
                                        <p:attrNameLst>
                                          <p:attrName>style.visibility</p:attrName>
                                        </p:attrNameLst>
                                      </p:cBhvr>
                                      <p:to>
                                        <p:strVal val="visible"/>
                                      </p:to>
                                    </p:set>
                                    <p:anim calcmode="lin" valueType="num">
                                      <p:cBhvr additive="base">
                                        <p:cTn id="63"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16">
                                            <p:txEl>
                                              <p:pRg st="2" end="2"/>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6">
                                            <p:txEl>
                                              <p:pRg st="4" end="4"/>
                                            </p:txEl>
                                          </p:spTgt>
                                        </p:tgtEl>
                                        <p:attrNameLst>
                                          <p:attrName>style.visibility</p:attrName>
                                        </p:attrNameLst>
                                      </p:cBhvr>
                                      <p:to>
                                        <p:strVal val="visible"/>
                                      </p:to>
                                    </p:set>
                                    <p:anim calcmode="lin" valueType="num">
                                      <p:cBhvr additive="base">
                                        <p:cTn id="67"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6">
                                            <p:txEl>
                                              <p:pRg st="4" end="4"/>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6">
                                            <p:txEl>
                                              <p:pRg st="7" end="7"/>
                                            </p:txEl>
                                          </p:spTgt>
                                        </p:tgtEl>
                                        <p:attrNameLst>
                                          <p:attrName>style.visibility</p:attrName>
                                        </p:attrNameLst>
                                      </p:cBhvr>
                                      <p:to>
                                        <p:strVal val="visible"/>
                                      </p:to>
                                    </p:set>
                                    <p:anim calcmode="lin" valueType="num">
                                      <p:cBhvr additive="base">
                                        <p:cTn id="71"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1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1053</TotalTime>
  <Words>1735</Words>
  <Application>Microsoft Office PowerPoint</Application>
  <PresentationFormat>Widescreen</PresentationFormat>
  <Paragraphs>669</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Bell MT</vt:lpstr>
      <vt:lpstr>Calibri</vt:lpstr>
      <vt:lpstr>Calibri Light</vt:lpstr>
      <vt:lpstr>Cambria Math</vt:lpstr>
      <vt:lpstr>Georgia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Jayaganesh</dc:creator>
  <cp:lastModifiedBy>Jayaganesh</cp:lastModifiedBy>
  <cp:revision>78</cp:revision>
  <dcterms:created xsi:type="dcterms:W3CDTF">2020-10-10T15:23:54Z</dcterms:created>
  <dcterms:modified xsi:type="dcterms:W3CDTF">2021-09-25T05:25:49Z</dcterms:modified>
</cp:coreProperties>
</file>